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6" r:id="rId5"/>
    <p:sldId id="257" r:id="rId6"/>
    <p:sldId id="267" r:id="rId7"/>
    <p:sldId id="258" r:id="rId8"/>
    <p:sldId id="274" r:id="rId9"/>
    <p:sldId id="293" r:id="rId10"/>
    <p:sldId id="296" r:id="rId11"/>
    <p:sldId id="297" r:id="rId12"/>
    <p:sldId id="294" r:id="rId13"/>
    <p:sldId id="282" r:id="rId14"/>
    <p:sldId id="303" r:id="rId15"/>
    <p:sldId id="305" r:id="rId16"/>
    <p:sldId id="306" r:id="rId17"/>
    <p:sldId id="261" r:id="rId18"/>
    <p:sldId id="262" r:id="rId19"/>
    <p:sldId id="283" r:id="rId20"/>
    <p:sldId id="284" r:id="rId21"/>
    <p:sldId id="307" r:id="rId22"/>
    <p:sldId id="308" r:id="rId23"/>
    <p:sldId id="312" r:id="rId24"/>
    <p:sldId id="313" r:id="rId25"/>
    <p:sldId id="310" r:id="rId26"/>
    <p:sldId id="311" r:id="rId27"/>
    <p:sldId id="309" r:id="rId28"/>
    <p:sldId id="287" r:id="rId29"/>
    <p:sldId id="298" r:id="rId30"/>
    <p:sldId id="299" r:id="rId31"/>
    <p:sldId id="300" r:id="rId32"/>
    <p:sldId id="301" r:id="rId33"/>
    <p:sldId id="289"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7E9E7"/>
    <a:srgbClr val="095BFF"/>
    <a:srgbClr val="0049DA"/>
    <a:srgbClr val="C5F0FF"/>
    <a:srgbClr val="F4F169"/>
    <a:srgbClr val="66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D65B3-A910-4644-82F1-5D28271782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53CBFA-3892-48CE-89DE-5F352D78F4BC}">
      <dgm:prSet phldrT="[Text]"/>
      <dgm:spPr>
        <a:solidFill>
          <a:srgbClr val="C00000"/>
        </a:solidFill>
      </dgm:spPr>
      <dgm:t>
        <a:bodyPr/>
        <a:lstStyle/>
        <a:p>
          <a:r>
            <a:rPr lang="ro-RO" b="1" dirty="0"/>
            <a:t>I </a:t>
          </a:r>
          <a:r>
            <a:rPr lang="en-US" b="1" dirty="0"/>
            <a:t>-</a:t>
          </a:r>
          <a:r>
            <a:rPr lang="ro-RO" b="1" dirty="0"/>
            <a:t> III</a:t>
          </a:r>
          <a:r>
            <a:rPr lang="en-US" b="1" dirty="0"/>
            <a:t> </a:t>
          </a:r>
          <a:r>
            <a:rPr lang="en-US" b="1" dirty="0" err="1"/>
            <a:t>licen</a:t>
          </a:r>
          <a:r>
            <a:rPr lang="ro-RO" b="1" dirty="0"/>
            <a:t>ță</a:t>
          </a:r>
          <a:endParaRPr lang="en-US" b="1" dirty="0"/>
        </a:p>
      </dgm:t>
    </dgm:pt>
    <dgm:pt modelId="{F889AAD1-2C81-4057-9E96-E49F98BB6B31}" type="parTrans" cxnId="{AFD9729B-872A-4144-B611-69EC865579C0}">
      <dgm:prSet/>
      <dgm:spPr/>
      <dgm:t>
        <a:bodyPr/>
        <a:lstStyle/>
        <a:p>
          <a:endParaRPr lang="en-US"/>
        </a:p>
      </dgm:t>
    </dgm:pt>
    <dgm:pt modelId="{A501FD2D-7C7B-4905-BD18-2151100CEDA5}" type="sibTrans" cxnId="{AFD9729B-872A-4144-B611-69EC865579C0}">
      <dgm:prSet/>
      <dgm:spPr/>
      <dgm:t>
        <a:bodyPr/>
        <a:lstStyle/>
        <a:p>
          <a:endParaRPr lang="en-US"/>
        </a:p>
      </dgm:t>
    </dgm:pt>
    <dgm:pt modelId="{EE7A1F7F-74DB-4004-B45D-9F9D15CD9DF9}">
      <dgm:prSet phldrT="[Text]"/>
      <dgm:spPr>
        <a:solidFill>
          <a:srgbClr val="C00000"/>
        </a:solidFill>
      </dgm:spPr>
      <dgm:t>
        <a:bodyPr/>
        <a:lstStyle/>
        <a:p>
          <a:r>
            <a:rPr lang="ro-RO" b="1" dirty="0"/>
            <a:t>I - II master</a:t>
          </a:r>
          <a:endParaRPr lang="en-US" b="1" dirty="0"/>
        </a:p>
      </dgm:t>
    </dgm:pt>
    <dgm:pt modelId="{C9C2977E-71D7-442A-A50A-BDF0EA429D2A}" type="parTrans" cxnId="{65797E40-CC7A-478C-AB10-08588A791504}">
      <dgm:prSet/>
      <dgm:spPr/>
      <dgm:t>
        <a:bodyPr/>
        <a:lstStyle/>
        <a:p>
          <a:endParaRPr lang="en-US"/>
        </a:p>
      </dgm:t>
    </dgm:pt>
    <dgm:pt modelId="{495D40DC-1C4E-46D2-AE3B-DB2CCC6B6ACD}" type="sibTrans" cxnId="{65797E40-CC7A-478C-AB10-08588A791504}">
      <dgm:prSet/>
      <dgm:spPr/>
      <dgm:t>
        <a:bodyPr/>
        <a:lstStyle/>
        <a:p>
          <a:endParaRPr lang="en-US"/>
        </a:p>
      </dgm:t>
    </dgm:pt>
    <dgm:pt modelId="{4241C796-677C-4C2E-9197-1773AD27FD5A}">
      <dgm:prSet phldrT="[Text]"/>
      <dgm:spPr>
        <a:solidFill>
          <a:srgbClr val="C00000"/>
        </a:solidFill>
      </dgm:spPr>
      <dgm:t>
        <a:bodyPr/>
        <a:lstStyle/>
        <a:p>
          <a:r>
            <a:rPr lang="ro-RO" b="1" dirty="0"/>
            <a:t>I – III doctorat</a:t>
          </a:r>
          <a:r>
            <a:rPr lang="en-US" b="1" dirty="0"/>
            <a:t> (</a:t>
          </a:r>
          <a:r>
            <a:rPr lang="en-US" b="1" dirty="0" err="1"/>
            <a:t>inclusiv</a:t>
          </a:r>
          <a:r>
            <a:rPr lang="en-US" b="1" dirty="0"/>
            <a:t> </a:t>
          </a:r>
          <a:r>
            <a:rPr lang="en-US" b="1" dirty="0" err="1"/>
            <a:t>prelungiri</a:t>
          </a:r>
          <a:r>
            <a:rPr lang="en-US" b="1" dirty="0"/>
            <a:t>)</a:t>
          </a:r>
          <a:endParaRPr lang="ro-RO" b="1" dirty="0"/>
        </a:p>
      </dgm:t>
    </dgm:pt>
    <dgm:pt modelId="{C50DC255-DE3F-4FD0-AFBF-48F8C7555461}" type="parTrans" cxnId="{F7C01D05-06AB-4338-BF6B-65D8C6FA001F}">
      <dgm:prSet/>
      <dgm:spPr/>
      <dgm:t>
        <a:bodyPr/>
        <a:lstStyle/>
        <a:p>
          <a:endParaRPr lang="en-US"/>
        </a:p>
      </dgm:t>
    </dgm:pt>
    <dgm:pt modelId="{2900F007-2608-4AE8-A1AA-2776BFD16146}" type="sibTrans" cxnId="{F7C01D05-06AB-4338-BF6B-65D8C6FA001F}">
      <dgm:prSet/>
      <dgm:spPr/>
      <dgm:t>
        <a:bodyPr/>
        <a:lstStyle/>
        <a:p>
          <a:endParaRPr lang="en-US"/>
        </a:p>
      </dgm:t>
    </dgm:pt>
    <dgm:pt modelId="{8B8462C5-91CC-408B-95A5-1047421301B1}">
      <dgm:prSet phldrT="[Text]" custT="1"/>
      <dgm:spPr>
        <a:solidFill>
          <a:srgbClr val="002060"/>
        </a:solidFill>
      </dgm:spPr>
      <dgm:t>
        <a:bodyPr/>
        <a:lstStyle/>
        <a:p>
          <a:r>
            <a:rPr lang="ro-RO" sz="2400" b="1" dirty="0"/>
            <a:t>Proaspăt absolvenți</a:t>
          </a:r>
        </a:p>
      </dgm:t>
    </dgm:pt>
    <dgm:pt modelId="{CC5E6525-5CD8-4509-B5C9-325BFD18D91B}" type="parTrans" cxnId="{77259695-3C52-4408-9CA1-9F80301108E2}">
      <dgm:prSet/>
      <dgm:spPr/>
      <dgm:t>
        <a:bodyPr/>
        <a:lstStyle/>
        <a:p>
          <a:endParaRPr lang="en-US"/>
        </a:p>
      </dgm:t>
    </dgm:pt>
    <dgm:pt modelId="{C5EE8EC4-7F28-45F8-AC50-1477F1303B9D}" type="sibTrans" cxnId="{77259695-3C52-4408-9CA1-9F80301108E2}">
      <dgm:prSet/>
      <dgm:spPr/>
      <dgm:t>
        <a:bodyPr/>
        <a:lstStyle/>
        <a:p>
          <a:endParaRPr lang="en-US"/>
        </a:p>
      </dgm:t>
    </dgm:pt>
    <dgm:pt modelId="{69ADD817-D27B-4312-8A05-8882A3E77121}" type="pres">
      <dgm:prSet presAssocID="{5B5D65B3-A910-4644-82F1-5D2827178212}" presName="diagram" presStyleCnt="0">
        <dgm:presLayoutVars>
          <dgm:dir/>
          <dgm:resizeHandles val="exact"/>
        </dgm:presLayoutVars>
      </dgm:prSet>
      <dgm:spPr/>
      <dgm:t>
        <a:bodyPr/>
        <a:lstStyle/>
        <a:p>
          <a:endParaRPr lang="en-US"/>
        </a:p>
      </dgm:t>
    </dgm:pt>
    <dgm:pt modelId="{53BF6308-E55B-436A-8DC2-F3E0A2554BF0}" type="pres">
      <dgm:prSet presAssocID="{0753CBFA-3892-48CE-89DE-5F352D78F4BC}" presName="node" presStyleLbl="node1" presStyleIdx="0" presStyleCnt="4" custLinFactNeighborX="2990" custLinFactNeighborY="7222">
        <dgm:presLayoutVars>
          <dgm:bulletEnabled val="1"/>
        </dgm:presLayoutVars>
      </dgm:prSet>
      <dgm:spPr/>
      <dgm:t>
        <a:bodyPr/>
        <a:lstStyle/>
        <a:p>
          <a:endParaRPr lang="en-US"/>
        </a:p>
      </dgm:t>
    </dgm:pt>
    <dgm:pt modelId="{F887BD35-0B87-48B1-86E7-BCB7BB6F04E5}" type="pres">
      <dgm:prSet presAssocID="{A501FD2D-7C7B-4905-BD18-2151100CEDA5}" presName="sibTrans" presStyleCnt="0"/>
      <dgm:spPr/>
    </dgm:pt>
    <dgm:pt modelId="{47572D26-5E7B-40C5-B3EC-20C1C3177C58}" type="pres">
      <dgm:prSet presAssocID="{EE7A1F7F-74DB-4004-B45D-9F9D15CD9DF9}" presName="node" presStyleLbl="node1" presStyleIdx="1" presStyleCnt="4" custLinFactNeighborX="432" custLinFactNeighborY="5402">
        <dgm:presLayoutVars>
          <dgm:bulletEnabled val="1"/>
        </dgm:presLayoutVars>
      </dgm:prSet>
      <dgm:spPr/>
      <dgm:t>
        <a:bodyPr/>
        <a:lstStyle/>
        <a:p>
          <a:endParaRPr lang="en-US"/>
        </a:p>
      </dgm:t>
    </dgm:pt>
    <dgm:pt modelId="{6F0E59E2-86C6-4447-8D16-04AEFD2CC1C9}" type="pres">
      <dgm:prSet presAssocID="{495D40DC-1C4E-46D2-AE3B-DB2CCC6B6ACD}" presName="sibTrans" presStyleCnt="0"/>
      <dgm:spPr/>
    </dgm:pt>
    <dgm:pt modelId="{C759C2AF-3481-4319-8CF0-AD29BF866E05}" type="pres">
      <dgm:prSet presAssocID="{4241C796-677C-4C2E-9197-1773AD27FD5A}" presName="node" presStyleLbl="node1" presStyleIdx="2" presStyleCnt="4" custLinFactNeighborX="-2092" custLinFactNeighborY="7223">
        <dgm:presLayoutVars>
          <dgm:bulletEnabled val="1"/>
        </dgm:presLayoutVars>
      </dgm:prSet>
      <dgm:spPr/>
      <dgm:t>
        <a:bodyPr/>
        <a:lstStyle/>
        <a:p>
          <a:endParaRPr lang="en-US"/>
        </a:p>
      </dgm:t>
    </dgm:pt>
    <dgm:pt modelId="{A95EB9A1-02A2-4E4D-BB36-5A73869A7228}" type="pres">
      <dgm:prSet presAssocID="{2900F007-2608-4AE8-A1AA-2776BFD16146}" presName="sibTrans" presStyleCnt="0"/>
      <dgm:spPr/>
    </dgm:pt>
    <dgm:pt modelId="{B439FBD7-0476-4ABD-B5C7-D0A469868C4E}" type="pres">
      <dgm:prSet presAssocID="{8B8462C5-91CC-408B-95A5-1047421301B1}" presName="node" presStyleLbl="node1" presStyleIdx="3" presStyleCnt="4" custScaleX="180634" custScaleY="118400" custLinFactNeighborX="6621" custLinFactNeighborY="10279">
        <dgm:presLayoutVars>
          <dgm:bulletEnabled val="1"/>
        </dgm:presLayoutVars>
      </dgm:prSet>
      <dgm:spPr/>
      <dgm:t>
        <a:bodyPr/>
        <a:lstStyle/>
        <a:p>
          <a:endParaRPr lang="en-US"/>
        </a:p>
      </dgm:t>
    </dgm:pt>
  </dgm:ptLst>
  <dgm:cxnLst>
    <dgm:cxn modelId="{9AC216F3-8E64-42CE-AA51-A5855DB0D9E7}" type="presOf" srcId="{5B5D65B3-A910-4644-82F1-5D2827178212}" destId="{69ADD817-D27B-4312-8A05-8882A3E77121}" srcOrd="0" destOrd="0" presId="urn:microsoft.com/office/officeart/2005/8/layout/default"/>
    <dgm:cxn modelId="{F7C01D05-06AB-4338-BF6B-65D8C6FA001F}" srcId="{5B5D65B3-A910-4644-82F1-5D2827178212}" destId="{4241C796-677C-4C2E-9197-1773AD27FD5A}" srcOrd="2" destOrd="0" parTransId="{C50DC255-DE3F-4FD0-AFBF-48F8C7555461}" sibTransId="{2900F007-2608-4AE8-A1AA-2776BFD16146}"/>
    <dgm:cxn modelId="{77259695-3C52-4408-9CA1-9F80301108E2}" srcId="{5B5D65B3-A910-4644-82F1-5D2827178212}" destId="{8B8462C5-91CC-408B-95A5-1047421301B1}" srcOrd="3" destOrd="0" parTransId="{CC5E6525-5CD8-4509-B5C9-325BFD18D91B}" sibTransId="{C5EE8EC4-7F28-45F8-AC50-1477F1303B9D}"/>
    <dgm:cxn modelId="{0830122B-D83C-4132-B55E-933CAF27D4F6}" type="presOf" srcId="{8B8462C5-91CC-408B-95A5-1047421301B1}" destId="{B439FBD7-0476-4ABD-B5C7-D0A469868C4E}" srcOrd="0" destOrd="0" presId="urn:microsoft.com/office/officeart/2005/8/layout/default"/>
    <dgm:cxn modelId="{65797E40-CC7A-478C-AB10-08588A791504}" srcId="{5B5D65B3-A910-4644-82F1-5D2827178212}" destId="{EE7A1F7F-74DB-4004-B45D-9F9D15CD9DF9}" srcOrd="1" destOrd="0" parTransId="{C9C2977E-71D7-442A-A50A-BDF0EA429D2A}" sibTransId="{495D40DC-1C4E-46D2-AE3B-DB2CCC6B6ACD}"/>
    <dgm:cxn modelId="{AFD9729B-872A-4144-B611-69EC865579C0}" srcId="{5B5D65B3-A910-4644-82F1-5D2827178212}" destId="{0753CBFA-3892-48CE-89DE-5F352D78F4BC}" srcOrd="0" destOrd="0" parTransId="{F889AAD1-2C81-4057-9E96-E49F98BB6B31}" sibTransId="{A501FD2D-7C7B-4905-BD18-2151100CEDA5}"/>
    <dgm:cxn modelId="{1B236608-C833-46E3-8614-B7ED6A815D85}" type="presOf" srcId="{0753CBFA-3892-48CE-89DE-5F352D78F4BC}" destId="{53BF6308-E55B-436A-8DC2-F3E0A2554BF0}" srcOrd="0" destOrd="0" presId="urn:microsoft.com/office/officeart/2005/8/layout/default"/>
    <dgm:cxn modelId="{097631F0-26C0-4A82-8401-ECB9B3CA2604}" type="presOf" srcId="{EE7A1F7F-74DB-4004-B45D-9F9D15CD9DF9}" destId="{47572D26-5E7B-40C5-B3EC-20C1C3177C58}" srcOrd="0" destOrd="0" presId="urn:microsoft.com/office/officeart/2005/8/layout/default"/>
    <dgm:cxn modelId="{5FB5ABC3-F878-4E14-9A7B-1E06B807DE5C}" type="presOf" srcId="{4241C796-677C-4C2E-9197-1773AD27FD5A}" destId="{C759C2AF-3481-4319-8CF0-AD29BF866E05}" srcOrd="0" destOrd="0" presId="urn:microsoft.com/office/officeart/2005/8/layout/default"/>
    <dgm:cxn modelId="{D0C70F42-EA14-44DE-9D8E-5894D2B2449F}" type="presParOf" srcId="{69ADD817-D27B-4312-8A05-8882A3E77121}" destId="{53BF6308-E55B-436A-8DC2-F3E0A2554BF0}" srcOrd="0" destOrd="0" presId="urn:microsoft.com/office/officeart/2005/8/layout/default"/>
    <dgm:cxn modelId="{64FA7F7A-5AD1-41AF-9113-C711221C9ABB}" type="presParOf" srcId="{69ADD817-D27B-4312-8A05-8882A3E77121}" destId="{F887BD35-0B87-48B1-86E7-BCB7BB6F04E5}" srcOrd="1" destOrd="0" presId="urn:microsoft.com/office/officeart/2005/8/layout/default"/>
    <dgm:cxn modelId="{A2048A30-22E3-4FDB-A152-E664F7B8E4DC}" type="presParOf" srcId="{69ADD817-D27B-4312-8A05-8882A3E77121}" destId="{47572D26-5E7B-40C5-B3EC-20C1C3177C58}" srcOrd="2" destOrd="0" presId="urn:microsoft.com/office/officeart/2005/8/layout/default"/>
    <dgm:cxn modelId="{3B27057D-3C31-4D70-BF4F-7ED3BE0870C2}" type="presParOf" srcId="{69ADD817-D27B-4312-8A05-8882A3E77121}" destId="{6F0E59E2-86C6-4447-8D16-04AEFD2CC1C9}" srcOrd="3" destOrd="0" presId="urn:microsoft.com/office/officeart/2005/8/layout/default"/>
    <dgm:cxn modelId="{DD11B614-79D0-4C23-B60E-143182AEC779}" type="presParOf" srcId="{69ADD817-D27B-4312-8A05-8882A3E77121}" destId="{C759C2AF-3481-4319-8CF0-AD29BF866E05}" srcOrd="4" destOrd="0" presId="urn:microsoft.com/office/officeart/2005/8/layout/default"/>
    <dgm:cxn modelId="{DB94EB66-95B8-4062-8EA4-37DAE70B41FD}" type="presParOf" srcId="{69ADD817-D27B-4312-8A05-8882A3E77121}" destId="{A95EB9A1-02A2-4E4D-BB36-5A73869A7228}" srcOrd="5" destOrd="0" presId="urn:microsoft.com/office/officeart/2005/8/layout/default"/>
    <dgm:cxn modelId="{9EB3DA68-B8B1-409A-A090-46FCEA8EF8BC}" type="presParOf" srcId="{69ADD817-D27B-4312-8A05-8882A3E77121}" destId="{B439FBD7-0476-4ABD-B5C7-D0A469868C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F6308-E55B-436A-8DC2-F3E0A2554BF0}">
      <dsp:nvSpPr>
        <dsp:cNvPr id="0" name=""/>
        <dsp:cNvSpPr/>
      </dsp:nvSpPr>
      <dsp:spPr>
        <a:xfrm>
          <a:off x="37724" y="179942"/>
          <a:ext cx="1243146" cy="745887"/>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b="1" kern="1200" dirty="0"/>
            <a:t>I </a:t>
          </a:r>
          <a:r>
            <a:rPr lang="en-US" sz="1500" b="1" kern="1200" dirty="0"/>
            <a:t>-</a:t>
          </a:r>
          <a:r>
            <a:rPr lang="ro-RO" sz="1500" b="1" kern="1200" dirty="0"/>
            <a:t> III</a:t>
          </a:r>
          <a:r>
            <a:rPr lang="en-US" sz="1500" b="1" kern="1200" dirty="0"/>
            <a:t> </a:t>
          </a:r>
          <a:r>
            <a:rPr lang="en-US" sz="1500" b="1" kern="1200" dirty="0" err="1"/>
            <a:t>licen</a:t>
          </a:r>
          <a:r>
            <a:rPr lang="ro-RO" sz="1500" b="1" kern="1200" dirty="0"/>
            <a:t>ță</a:t>
          </a:r>
          <a:endParaRPr lang="en-US" sz="1500" b="1" kern="1200" dirty="0"/>
        </a:p>
      </dsp:txBody>
      <dsp:txXfrm>
        <a:off x="37724" y="179942"/>
        <a:ext cx="1243146" cy="745887"/>
      </dsp:txXfrm>
    </dsp:sp>
    <dsp:sp modelId="{47572D26-5E7B-40C5-B3EC-20C1C3177C58}">
      <dsp:nvSpPr>
        <dsp:cNvPr id="0" name=""/>
        <dsp:cNvSpPr/>
      </dsp:nvSpPr>
      <dsp:spPr>
        <a:xfrm>
          <a:off x="1373386" y="166367"/>
          <a:ext cx="1243146" cy="745887"/>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b="1" kern="1200" dirty="0"/>
            <a:t>I - II master</a:t>
          </a:r>
          <a:endParaRPr lang="en-US" sz="1500" b="1" kern="1200" dirty="0"/>
        </a:p>
      </dsp:txBody>
      <dsp:txXfrm>
        <a:off x="1373386" y="166367"/>
        <a:ext cx="1243146" cy="745887"/>
      </dsp:txXfrm>
    </dsp:sp>
    <dsp:sp modelId="{C759C2AF-3481-4319-8CF0-AD29BF866E05}">
      <dsp:nvSpPr>
        <dsp:cNvPr id="0" name=""/>
        <dsp:cNvSpPr/>
      </dsp:nvSpPr>
      <dsp:spPr>
        <a:xfrm>
          <a:off x="2709470" y="179950"/>
          <a:ext cx="1243146" cy="745887"/>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b="1" kern="1200" dirty="0"/>
            <a:t>I – III doctorat</a:t>
          </a:r>
          <a:r>
            <a:rPr lang="en-US" sz="1500" b="1" kern="1200" dirty="0"/>
            <a:t> (</a:t>
          </a:r>
          <a:r>
            <a:rPr lang="en-US" sz="1500" b="1" kern="1200" dirty="0" err="1"/>
            <a:t>inclusiv</a:t>
          </a:r>
          <a:r>
            <a:rPr lang="en-US" sz="1500" b="1" kern="1200" dirty="0"/>
            <a:t> </a:t>
          </a:r>
          <a:r>
            <a:rPr lang="en-US" sz="1500" b="1" kern="1200" dirty="0" err="1"/>
            <a:t>prelungiri</a:t>
          </a:r>
          <a:r>
            <a:rPr lang="en-US" sz="1500" b="1" kern="1200" dirty="0"/>
            <a:t>)</a:t>
          </a:r>
          <a:endParaRPr lang="ro-RO" sz="1500" b="1" kern="1200" dirty="0"/>
        </a:p>
      </dsp:txBody>
      <dsp:txXfrm>
        <a:off x="2709470" y="179950"/>
        <a:ext cx="1243146" cy="745887"/>
      </dsp:txXfrm>
    </dsp:sp>
    <dsp:sp modelId="{B439FBD7-0476-4ABD-B5C7-D0A469868C4E}">
      <dsp:nvSpPr>
        <dsp:cNvPr id="0" name=""/>
        <dsp:cNvSpPr/>
      </dsp:nvSpPr>
      <dsp:spPr>
        <a:xfrm>
          <a:off x="4103492" y="114905"/>
          <a:ext cx="2245545" cy="883131"/>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t>Proaspăt absolvenți</a:t>
          </a:r>
        </a:p>
      </dsp:txBody>
      <dsp:txXfrm>
        <a:off x="4103492" y="114905"/>
        <a:ext cx="2245545" cy="8831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39957D-6035-4342-92B1-657C5841906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E5389-CA1B-4DE1-ABFC-F9502BD7C7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87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9957D-6035-4342-92B1-657C5841906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173943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9957D-6035-4342-92B1-657C5841906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203612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9957D-6035-4342-92B1-657C5841906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111586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39957D-6035-4342-92B1-657C5841906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E5389-CA1B-4DE1-ABFC-F9502BD7C7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8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39957D-6035-4342-92B1-657C58419063}"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52065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39957D-6035-4342-92B1-657C58419063}"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130719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39957D-6035-4342-92B1-657C58419063}"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31648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39957D-6035-4342-92B1-657C58419063}" type="datetimeFigureOut">
              <a:rPr lang="en-US" smtClean="0"/>
              <a:t>12/5/2025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198404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39957D-6035-4342-92B1-657C58419063}" type="datetimeFigureOut">
              <a:rPr lang="en-US" smtClean="0"/>
              <a:t>12/5/2025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9E5389-CA1B-4DE1-ABFC-F9502BD7C788}" type="slidenum">
              <a:rPr lang="en-US" smtClean="0"/>
              <a:t>‹#›</a:t>
            </a:fld>
            <a:endParaRPr lang="en-US"/>
          </a:p>
        </p:txBody>
      </p:sp>
    </p:spTree>
    <p:extLst>
      <p:ext uri="{BB962C8B-B14F-4D97-AF65-F5344CB8AC3E}">
        <p14:creationId xmlns:p14="http://schemas.microsoft.com/office/powerpoint/2010/main" val="86951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39957D-6035-4342-92B1-657C58419063}"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E5389-CA1B-4DE1-ABFC-F9502BD7C788}" type="slidenum">
              <a:rPr lang="en-US" smtClean="0"/>
              <a:t>‹#›</a:t>
            </a:fld>
            <a:endParaRPr lang="en-US"/>
          </a:p>
        </p:txBody>
      </p:sp>
    </p:spTree>
    <p:extLst>
      <p:ext uri="{BB962C8B-B14F-4D97-AF65-F5344CB8AC3E}">
        <p14:creationId xmlns:p14="http://schemas.microsoft.com/office/powerpoint/2010/main" val="177951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39957D-6035-4342-92B1-657C58419063}" type="datetimeFigureOut">
              <a:rPr lang="en-US" smtClean="0"/>
              <a:t>12/5/2025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49E5389-CA1B-4DE1-ABFC-F9502BD7C78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42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ortal.feaa.uaic.ro/international/Pages/defaul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iningexperience.org/" TargetMode="External"/><Relationship Id="rId2" Type="http://schemas.openxmlformats.org/officeDocument/2006/relationships/hyperlink" Target="https://erasmusintern.org/" TargetMode="Externa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portal.feaa.uaic.ro/international/Practica/Pages/default.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irceag@uaic.ro"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mailto:international@feaa.uaic.r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314423"/>
          </a:xfrm>
          <a:prstGeom prst="rect">
            <a:avLst/>
          </a:prstGeom>
        </p:spPr>
      </p:pic>
      <p:sp>
        <p:nvSpPr>
          <p:cNvPr id="7" name="Rectangle 6"/>
          <p:cNvSpPr/>
          <p:nvPr/>
        </p:nvSpPr>
        <p:spPr>
          <a:xfrm>
            <a:off x="2754842" y="4340179"/>
            <a:ext cx="6743276" cy="1754326"/>
          </a:xfrm>
          <a:prstGeom prst="rect">
            <a:avLst/>
          </a:prstGeom>
        </p:spPr>
        <p:txBody>
          <a:bodyPr wrap="square">
            <a:spAutoFit/>
          </a:bodyPr>
          <a:lstStyle/>
          <a:p>
            <a:pPr algn="ctr"/>
            <a:r>
              <a:rPr lang="ro-RO" sz="5400" b="1" dirty="0">
                <a:solidFill>
                  <a:srgbClr val="C00000"/>
                </a:solidFill>
              </a:rPr>
              <a:t>STAGII DE PRACTICĂ</a:t>
            </a:r>
            <a:br>
              <a:rPr lang="ro-RO" sz="5400" b="1" dirty="0">
                <a:solidFill>
                  <a:srgbClr val="C00000"/>
                </a:solidFill>
              </a:rPr>
            </a:br>
            <a:r>
              <a:rPr lang="ro-RO" sz="5400" dirty="0">
                <a:solidFill>
                  <a:schemeClr val="accent2">
                    <a:lumMod val="75000"/>
                  </a:schemeClr>
                </a:solidFill>
              </a:rPr>
              <a:t>ERASMUS+ </a:t>
            </a:r>
            <a:r>
              <a:rPr lang="ro-RO" sz="5400" dirty="0" smtClean="0">
                <a:solidFill>
                  <a:schemeClr val="accent2">
                    <a:lumMod val="75000"/>
                  </a:schemeClr>
                </a:solidFill>
              </a:rPr>
              <a:t>2025-202</a:t>
            </a:r>
            <a:r>
              <a:rPr lang="ro-RO" sz="5400" dirty="0">
                <a:solidFill>
                  <a:schemeClr val="accent2">
                    <a:lumMod val="75000"/>
                  </a:schemeClr>
                </a:solidFill>
              </a:rPr>
              <a:t>6</a:t>
            </a:r>
            <a:endParaRPr lang="en-US" sz="5400" dirty="0">
              <a:solidFill>
                <a:schemeClr val="accent2">
                  <a:lumMod val="75000"/>
                </a:schemeClr>
              </a:solidFill>
            </a:endParaRPr>
          </a:p>
        </p:txBody>
      </p:sp>
    </p:spTree>
    <p:extLst>
      <p:ext uri="{BB962C8B-B14F-4D97-AF65-F5344CB8AC3E}">
        <p14:creationId xmlns:p14="http://schemas.microsoft.com/office/powerpoint/2010/main" val="146091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a:solidFill>
                  <a:srgbClr val="C00000"/>
                </a:solidFill>
              </a:rPr>
              <a:t>Finanțare</a:t>
            </a:r>
            <a:r>
              <a:rPr lang="ro-RO" b="1" dirty="0">
                <a:solidFill>
                  <a:srgbClr val="C00000"/>
                </a:solidFill>
              </a:rPr>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78421495"/>
              </p:ext>
            </p:extLst>
          </p:nvPr>
        </p:nvGraphicFramePr>
        <p:xfrm>
          <a:off x="445943" y="546659"/>
          <a:ext cx="5990244" cy="4378206"/>
        </p:xfrm>
        <a:graphic>
          <a:graphicData uri="http://schemas.openxmlformats.org/drawingml/2006/table">
            <a:tbl>
              <a:tblPr firstRow="1" bandRow="1">
                <a:tableStyleId>{5C22544A-7EE6-4342-B048-85BDC9FD1C3A}</a:tableStyleId>
              </a:tblPr>
              <a:tblGrid>
                <a:gridCol w="1996748">
                  <a:extLst>
                    <a:ext uri="{9D8B030D-6E8A-4147-A177-3AD203B41FA5}">
                      <a16:colId xmlns:a16="http://schemas.microsoft.com/office/drawing/2014/main" val="20000"/>
                    </a:ext>
                  </a:extLst>
                </a:gridCol>
                <a:gridCol w="1996748">
                  <a:extLst>
                    <a:ext uri="{9D8B030D-6E8A-4147-A177-3AD203B41FA5}">
                      <a16:colId xmlns:a16="http://schemas.microsoft.com/office/drawing/2014/main" val="20001"/>
                    </a:ext>
                  </a:extLst>
                </a:gridCol>
                <a:gridCol w="1996748">
                  <a:extLst>
                    <a:ext uri="{9D8B030D-6E8A-4147-A177-3AD203B41FA5}">
                      <a16:colId xmlns:a16="http://schemas.microsoft.com/office/drawing/2014/main" val="20002"/>
                    </a:ext>
                  </a:extLst>
                </a:gridCol>
              </a:tblGrid>
              <a:tr h="704600">
                <a:tc gridSpan="3">
                  <a:txBody>
                    <a:bodyPr/>
                    <a:lstStyle/>
                    <a:p>
                      <a:pPr algn="ctr"/>
                      <a:r>
                        <a:rPr lang="ro-RO" sz="3600" dirty="0" smtClean="0"/>
                        <a:t>824 </a:t>
                      </a:r>
                      <a:r>
                        <a:rPr lang="en-US" sz="3600" dirty="0"/>
                        <a:t>euro/ </a:t>
                      </a:r>
                      <a:r>
                        <a:rPr lang="en-US" sz="3600" dirty="0" err="1"/>
                        <a:t>lun</a:t>
                      </a:r>
                      <a:r>
                        <a:rPr lang="ro-RO" sz="3600" dirty="0"/>
                        <a:t>ă</a:t>
                      </a:r>
                      <a:endParaRPr lang="en-US" sz="3600"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Austria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Norvegia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Germania</a:t>
                      </a:r>
                    </a:p>
                  </a:txBody>
                  <a:tcPr/>
                </a:tc>
                <a:extLst>
                  <a:ext uri="{0D108BD9-81ED-4DB2-BD59-A6C34878D82A}">
                    <a16:rowId xmlns:a16="http://schemas.microsoft.com/office/drawing/2014/main" val="10001"/>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Danemarca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Suedia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Grecia</a:t>
                      </a:r>
                      <a:endParaRPr lang="en-US" sz="2000" b="1" dirty="0">
                        <a:solidFill>
                          <a:srgbClr val="002060"/>
                        </a:solidFill>
                      </a:endParaRPr>
                    </a:p>
                  </a:txBody>
                  <a:tcPr/>
                </a:tc>
                <a:extLst>
                  <a:ext uri="{0D108BD9-81ED-4DB2-BD59-A6C34878D82A}">
                    <a16:rowId xmlns:a16="http://schemas.microsoft.com/office/drawing/2014/main" val="10002"/>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Finlanda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Slovenia</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Islanda</a:t>
                      </a:r>
                      <a:endParaRPr lang="en-US" sz="2000" b="1" dirty="0">
                        <a:solidFill>
                          <a:srgbClr val="002060"/>
                        </a:solidFill>
                      </a:endParaRPr>
                    </a:p>
                  </a:txBody>
                  <a:tcPr/>
                </a:tc>
                <a:extLst>
                  <a:ext uri="{0D108BD9-81ED-4DB2-BD59-A6C34878D82A}">
                    <a16:rowId xmlns:a16="http://schemas.microsoft.com/office/drawing/2014/main" val="10003"/>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Franţa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Belgia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Luxemburg</a:t>
                      </a:r>
                    </a:p>
                  </a:txBody>
                  <a:tcPr/>
                </a:tc>
                <a:extLst>
                  <a:ext uri="{0D108BD9-81ED-4DB2-BD59-A6C34878D82A}">
                    <a16:rowId xmlns:a16="http://schemas.microsoft.com/office/drawing/2014/main" val="10004"/>
                  </a:ext>
                </a:extLst>
              </a:tr>
              <a:tr h="741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Irlanda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Spania</a:t>
                      </a:r>
                      <a:endParaRPr lang="en-US" sz="2000"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Olanda</a:t>
                      </a:r>
                      <a:endParaRPr lang="en-US" sz="2000" b="1" dirty="0">
                        <a:solidFill>
                          <a:srgbClr val="002060"/>
                        </a:solidFill>
                      </a:endParaRPr>
                    </a:p>
                  </a:txBody>
                  <a:tcPr/>
                </a:tc>
                <a:extLst>
                  <a:ext uri="{0D108BD9-81ED-4DB2-BD59-A6C34878D82A}">
                    <a16:rowId xmlns:a16="http://schemas.microsoft.com/office/drawing/2014/main" val="10005"/>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Italia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Cehia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Portugalia</a:t>
                      </a:r>
                      <a:endParaRPr lang="en-US" sz="2000" b="1" dirty="0">
                        <a:solidFill>
                          <a:srgbClr val="002060"/>
                        </a:solidFill>
                      </a:endParaRPr>
                    </a:p>
                  </a:txBody>
                  <a:tcPr/>
                </a:tc>
                <a:extLst>
                  <a:ext uri="{0D108BD9-81ED-4DB2-BD59-A6C34878D82A}">
                    <a16:rowId xmlns:a16="http://schemas.microsoft.com/office/drawing/2014/main" val="10006"/>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Liechtenstein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Cipru</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Malta</a:t>
                      </a:r>
                    </a:p>
                  </a:txBody>
                  <a:tcPr/>
                </a:tc>
                <a:extLst>
                  <a:ext uri="{0D108BD9-81ED-4DB2-BD59-A6C34878D82A}">
                    <a16:rowId xmlns:a16="http://schemas.microsoft.com/office/drawing/2014/main" val="10007"/>
                  </a:ext>
                </a:extLst>
              </a:tr>
              <a:tr h="41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Estonia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Letonia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Slovacia</a:t>
                      </a:r>
                      <a:endParaRPr lang="en-US" sz="2000" b="1" dirty="0">
                        <a:solidFill>
                          <a:srgbClr val="002060"/>
                        </a:solidFill>
                      </a:endParaRPr>
                    </a:p>
                  </a:txBody>
                  <a:tcPr/>
                </a:tc>
                <a:extLst>
                  <a:ext uri="{0D108BD9-81ED-4DB2-BD59-A6C34878D82A}">
                    <a16:rowId xmlns:a16="http://schemas.microsoft.com/office/drawing/2014/main" val="6334969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48827842"/>
              </p:ext>
            </p:extLst>
          </p:nvPr>
        </p:nvGraphicFramePr>
        <p:xfrm>
          <a:off x="6436187" y="4231223"/>
          <a:ext cx="5675586" cy="1973455"/>
        </p:xfrm>
        <a:graphic>
          <a:graphicData uri="http://schemas.openxmlformats.org/drawingml/2006/table">
            <a:tbl>
              <a:tblPr firstRow="1" bandRow="1">
                <a:tableStyleId>{5C22544A-7EE6-4342-B048-85BDC9FD1C3A}</a:tableStyleId>
              </a:tblPr>
              <a:tblGrid>
                <a:gridCol w="2025594">
                  <a:extLst>
                    <a:ext uri="{9D8B030D-6E8A-4147-A177-3AD203B41FA5}">
                      <a16:colId xmlns:a16="http://schemas.microsoft.com/office/drawing/2014/main" val="20000"/>
                    </a:ext>
                  </a:extLst>
                </a:gridCol>
                <a:gridCol w="2025594">
                  <a:extLst>
                    <a:ext uri="{9D8B030D-6E8A-4147-A177-3AD203B41FA5}">
                      <a16:colId xmlns:a16="http://schemas.microsoft.com/office/drawing/2014/main" val="20001"/>
                    </a:ext>
                  </a:extLst>
                </a:gridCol>
                <a:gridCol w="1624398">
                  <a:extLst>
                    <a:ext uri="{9D8B030D-6E8A-4147-A177-3AD203B41FA5}">
                      <a16:colId xmlns:a16="http://schemas.microsoft.com/office/drawing/2014/main" val="20002"/>
                    </a:ext>
                  </a:extLst>
                </a:gridCol>
              </a:tblGrid>
              <a:tr h="68255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3600" b="1" dirty="0">
                          <a:solidFill>
                            <a:schemeClr val="bg1"/>
                          </a:solidFill>
                        </a:rPr>
                        <a:t>756</a:t>
                      </a:r>
                      <a:r>
                        <a:rPr lang="en-US" sz="3600" b="1" dirty="0">
                          <a:solidFill>
                            <a:schemeClr val="bg1"/>
                          </a:solidFill>
                        </a:rPr>
                        <a:t> de </a:t>
                      </a:r>
                      <a:r>
                        <a:rPr lang="ro-RO" sz="3600" b="1" dirty="0">
                          <a:solidFill>
                            <a:schemeClr val="bg1"/>
                          </a:solidFill>
                        </a:rPr>
                        <a:t>e</a:t>
                      </a:r>
                      <a:r>
                        <a:rPr lang="en-US" sz="3600" b="1" dirty="0" err="1">
                          <a:solidFill>
                            <a:schemeClr val="bg1"/>
                          </a:solidFill>
                        </a:rPr>
                        <a:t>uro</a:t>
                      </a:r>
                      <a:r>
                        <a:rPr lang="en-US" sz="3600" b="1" dirty="0">
                          <a:solidFill>
                            <a:schemeClr val="bg1"/>
                          </a:solidFill>
                        </a:rPr>
                        <a:t>/</a:t>
                      </a:r>
                      <a:r>
                        <a:rPr lang="ro-RO" sz="3600" b="1" dirty="0">
                          <a:solidFill>
                            <a:schemeClr val="bg1"/>
                          </a:solidFill>
                        </a:rPr>
                        <a:t> </a:t>
                      </a:r>
                      <a:r>
                        <a:rPr lang="en-US" sz="3600" b="1" dirty="0" err="1">
                          <a:solidFill>
                            <a:schemeClr val="bg1"/>
                          </a:solidFill>
                        </a:rPr>
                        <a:t>lună</a:t>
                      </a:r>
                      <a:endParaRPr lang="en-US" sz="3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22533">
                <a:tc>
                  <a:txBody>
                    <a:bodyPr/>
                    <a:lstStyle/>
                    <a:p>
                      <a:r>
                        <a:rPr lang="en-US" sz="2000" b="1" dirty="0">
                          <a:solidFill>
                            <a:srgbClr val="002060"/>
                          </a:solidFill>
                        </a:rPr>
                        <a:t>Bulgaria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Serbia</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Ungaria</a:t>
                      </a:r>
                      <a:endParaRPr lang="en-US" sz="2000" b="1" dirty="0">
                        <a:solidFill>
                          <a:srgbClr val="002060"/>
                        </a:solidFill>
                      </a:endParaRPr>
                    </a:p>
                  </a:txBody>
                  <a:tcPr/>
                </a:tc>
                <a:extLst>
                  <a:ext uri="{0D108BD9-81ED-4DB2-BD59-A6C34878D82A}">
                    <a16:rowId xmlns:a16="http://schemas.microsoft.com/office/drawing/2014/main" val="10001"/>
                  </a:ext>
                </a:extLst>
              </a:tr>
              <a:tr h="422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Croația</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Lituania</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Turcia</a:t>
                      </a:r>
                      <a:endParaRPr lang="en-US" sz="2000" b="1" dirty="0">
                        <a:solidFill>
                          <a:srgbClr val="002060"/>
                        </a:solidFill>
                      </a:endParaRPr>
                    </a:p>
                  </a:txBody>
                  <a:tcPr/>
                </a:tc>
                <a:extLst>
                  <a:ext uri="{0D108BD9-81ED-4DB2-BD59-A6C34878D82A}">
                    <a16:rowId xmlns:a16="http://schemas.microsoft.com/office/drawing/2014/main" val="10002"/>
                  </a:ext>
                </a:extLst>
              </a:tr>
              <a:tr h="445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Polonia</a:t>
                      </a:r>
                      <a:endParaRPr lang="en-US" sz="2000" b="1" dirty="0">
                        <a:solidFill>
                          <a:srgbClr val="002060"/>
                        </a:solidFill>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Macedonia</a:t>
                      </a:r>
                      <a:r>
                        <a:rPr lang="ro-RO" sz="2000" b="1" dirty="0">
                          <a:solidFill>
                            <a:srgbClr val="002060"/>
                          </a:solidFill>
                        </a:rPr>
                        <a:t> de Nord</a:t>
                      </a:r>
                      <a:endParaRPr lang="en-US" sz="2000" b="1" dirty="0">
                        <a:solidFill>
                          <a:srgbClr val="002060"/>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36" y="2229511"/>
            <a:ext cx="2402015" cy="17822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501" y="137667"/>
            <a:ext cx="1162047" cy="1396844"/>
          </a:xfrm>
          <a:prstGeom prst="rect">
            <a:avLst/>
          </a:prstGeom>
        </p:spPr>
      </p:pic>
    </p:spTree>
    <p:extLst>
      <p:ext uri="{BB962C8B-B14F-4D97-AF65-F5344CB8AC3E}">
        <p14:creationId xmlns:p14="http://schemas.microsoft.com/office/powerpoint/2010/main" val="414639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331" y="177306"/>
            <a:ext cx="6390290" cy="1229710"/>
          </a:xfrm>
        </p:spPr>
        <p:txBody>
          <a:bodyPr>
            <a:noAutofit/>
          </a:bodyPr>
          <a:lstStyle/>
          <a:p>
            <a:pPr algn="r"/>
            <a:r>
              <a:rPr lang="en-US" sz="5400" b="1" dirty="0" smtClean="0">
                <a:solidFill>
                  <a:srgbClr val="C00000"/>
                </a:solidFill>
              </a:rPr>
              <a:t>Grant pent</a:t>
            </a:r>
            <a:r>
              <a:rPr lang="ro-RO" sz="5400" b="1" dirty="0" smtClean="0">
                <a:solidFill>
                  <a:srgbClr val="C00000"/>
                </a:solidFill>
              </a:rPr>
              <a:t>u</a:t>
            </a:r>
            <a:r>
              <a:rPr lang="ro-RO" sz="5400" b="1" dirty="0">
                <a:solidFill>
                  <a:srgbClr val="C00000"/>
                </a:solidFill>
              </a:rPr>
              <a:t> </a:t>
            </a:r>
            <a:r>
              <a:rPr lang="en-US" sz="5400" b="1" dirty="0" smtClean="0">
                <a:solidFill>
                  <a:srgbClr val="C00000"/>
                </a:solidFill>
              </a:rPr>
              <a:t>transport</a:t>
            </a:r>
            <a:endParaRPr lang="en-US" sz="5400" dirty="0"/>
          </a:p>
        </p:txBody>
      </p:sp>
      <p:graphicFrame>
        <p:nvGraphicFramePr>
          <p:cNvPr id="3" name="Table 2"/>
          <p:cNvGraphicFramePr>
            <a:graphicFrameLocks noGrp="1"/>
          </p:cNvGraphicFramePr>
          <p:nvPr>
            <p:extLst>
              <p:ext uri="{D42A27DB-BD31-4B8C-83A1-F6EECF244321}">
                <p14:modId xmlns:p14="http://schemas.microsoft.com/office/powerpoint/2010/main" val="1402424955"/>
              </p:ext>
            </p:extLst>
          </p:nvPr>
        </p:nvGraphicFramePr>
        <p:xfrm>
          <a:off x="3384331" y="1836571"/>
          <a:ext cx="6253656" cy="4023360"/>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20000"/>
                    </a:ext>
                  </a:extLst>
                </a:gridCol>
                <a:gridCol w="2084552">
                  <a:extLst>
                    <a:ext uri="{9D8B030D-6E8A-4147-A177-3AD203B41FA5}">
                      <a16:colId xmlns:a16="http://schemas.microsoft.com/office/drawing/2014/main" val="20001"/>
                    </a:ext>
                  </a:extLst>
                </a:gridCol>
                <a:gridCol w="2084552">
                  <a:extLst>
                    <a:ext uri="{9D8B030D-6E8A-4147-A177-3AD203B41FA5}">
                      <a16:colId xmlns:a16="http://schemas.microsoft.com/office/drawing/2014/main" val="20002"/>
                    </a:ext>
                  </a:extLst>
                </a:gridCol>
              </a:tblGrid>
              <a:tr h="554224">
                <a:tc gridSpan="3">
                  <a:txBody>
                    <a:bodyPr/>
                    <a:lstStyle/>
                    <a:p>
                      <a:pPr algn="just"/>
                      <a:r>
                        <a:rPr lang="en-US" sz="1800" b="1" dirty="0" err="1" smtClean="0">
                          <a:solidFill>
                            <a:srgbClr val="002060"/>
                          </a:solidFill>
                        </a:rPr>
                        <a:t>Distan</a:t>
                      </a:r>
                      <a:r>
                        <a:rPr lang="ro-RO" sz="1800" b="1" dirty="0" smtClean="0">
                          <a:solidFill>
                            <a:srgbClr val="002060"/>
                          </a:solidFill>
                        </a:rPr>
                        <a:t>ța de            </a:t>
                      </a:r>
                      <a:r>
                        <a:rPr lang="ro-RO" sz="1800" b="1" baseline="0" dirty="0" smtClean="0">
                          <a:solidFill>
                            <a:srgbClr val="002060"/>
                          </a:solidFill>
                        </a:rPr>
                        <a:t>       </a:t>
                      </a:r>
                      <a:r>
                        <a:rPr lang="ro-RO" sz="1800" b="1" dirty="0" smtClean="0">
                          <a:solidFill>
                            <a:srgbClr val="002060"/>
                          </a:solidFill>
                        </a:rPr>
                        <a:t>Green</a:t>
                      </a:r>
                      <a:r>
                        <a:rPr lang="ro-RO" sz="1800" b="1" baseline="0" dirty="0" smtClean="0">
                          <a:solidFill>
                            <a:srgbClr val="002060"/>
                          </a:solidFill>
                        </a:rPr>
                        <a:t> </a:t>
                      </a:r>
                      <a:r>
                        <a:rPr lang="ro-RO" sz="1800" b="1" dirty="0" smtClean="0">
                          <a:solidFill>
                            <a:srgbClr val="002060"/>
                          </a:solidFill>
                        </a:rPr>
                        <a:t>travel (€)           Non-green</a:t>
                      </a:r>
                      <a:r>
                        <a:rPr lang="ro-RO" sz="1800" b="1" baseline="0" dirty="0" smtClean="0">
                          <a:solidFill>
                            <a:srgbClr val="002060"/>
                          </a:solidFill>
                        </a:rPr>
                        <a:t> travel </a:t>
                      </a:r>
                      <a:r>
                        <a:rPr lang="ro-RO" sz="1800" b="1" dirty="0" smtClean="0">
                          <a:solidFill>
                            <a:srgbClr val="002060"/>
                          </a:solidFill>
                        </a:rPr>
                        <a:t>(€)</a:t>
                      </a:r>
                    </a:p>
                    <a:p>
                      <a:pPr algn="just"/>
                      <a:r>
                        <a:rPr lang="ro-RO" sz="1800" b="1" dirty="0" smtClean="0">
                          <a:solidFill>
                            <a:srgbClr val="002060"/>
                          </a:solidFill>
                        </a:rPr>
                        <a:t>Călătorie</a:t>
                      </a:r>
                      <a:endParaRPr lang="en-US" sz="1800" b="1" dirty="0">
                        <a:solidFill>
                          <a:srgbClr val="002060"/>
                        </a:solidFill>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10</a:t>
                      </a:r>
                      <a:r>
                        <a:rPr lang="ro-RO" sz="2000" b="1" baseline="0" dirty="0" smtClean="0">
                          <a:solidFill>
                            <a:srgbClr val="002060"/>
                          </a:solidFill>
                        </a:rPr>
                        <a:t> – 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56</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28</a:t>
                      </a:r>
                      <a:endParaRPr lang="en-US" sz="2000" b="1" dirty="0" smtClean="0">
                        <a:solidFill>
                          <a:srgbClr val="002060"/>
                        </a:solidFill>
                      </a:endParaRPr>
                    </a:p>
                  </a:txBody>
                  <a:tcPr/>
                </a:tc>
                <a:extLst>
                  <a:ext uri="{0D108BD9-81ED-4DB2-BD59-A6C34878D82A}">
                    <a16:rowId xmlns:a16="http://schemas.microsoft.com/office/drawing/2014/main" val="10001"/>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100</a:t>
                      </a:r>
                      <a:r>
                        <a:rPr lang="ro-RO" sz="2000" b="1" baseline="0" dirty="0" smtClean="0">
                          <a:solidFill>
                            <a:srgbClr val="002060"/>
                          </a:solidFill>
                        </a:rPr>
                        <a:t> – 499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285</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211</a:t>
                      </a:r>
                      <a:endParaRPr lang="en-US" sz="2000" b="1" dirty="0" smtClean="0">
                        <a:solidFill>
                          <a:srgbClr val="002060"/>
                        </a:solidFill>
                      </a:endParaRPr>
                    </a:p>
                  </a:txBody>
                  <a:tcPr/>
                </a:tc>
                <a:extLst>
                  <a:ext uri="{0D108BD9-81ED-4DB2-BD59-A6C34878D82A}">
                    <a16:rowId xmlns:a16="http://schemas.microsoft.com/office/drawing/2014/main" val="10002"/>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500</a:t>
                      </a:r>
                      <a:r>
                        <a:rPr lang="ro-RO" sz="2000" b="1" baseline="0" dirty="0" smtClean="0">
                          <a:solidFill>
                            <a:srgbClr val="002060"/>
                          </a:solidFill>
                        </a:rPr>
                        <a:t> – 1 999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417</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309</a:t>
                      </a:r>
                      <a:endParaRPr lang="en-US" sz="2000" b="1" dirty="0" smtClean="0">
                        <a:solidFill>
                          <a:srgbClr val="002060"/>
                        </a:solidFill>
                      </a:endParaRPr>
                    </a:p>
                  </a:txBody>
                  <a:tcPr/>
                </a:tc>
                <a:extLst>
                  <a:ext uri="{0D108BD9-81ED-4DB2-BD59-A6C34878D82A}">
                    <a16:rowId xmlns:a16="http://schemas.microsoft.com/office/drawing/2014/main" val="10003"/>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2</a:t>
                      </a:r>
                      <a:r>
                        <a:rPr lang="ro-RO" sz="2000" b="1" baseline="0" dirty="0" smtClean="0">
                          <a:solidFill>
                            <a:srgbClr val="002060"/>
                          </a:solidFill>
                        </a:rPr>
                        <a:t> 000 – 2 999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535</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395</a:t>
                      </a:r>
                      <a:endParaRPr lang="en-US" sz="2000" b="1" dirty="0" smtClean="0">
                        <a:solidFill>
                          <a:srgbClr val="002060"/>
                        </a:solidFill>
                      </a:endParaRPr>
                    </a:p>
                  </a:txBody>
                  <a:tcPr/>
                </a:tc>
                <a:extLst>
                  <a:ext uri="{0D108BD9-81ED-4DB2-BD59-A6C34878D82A}">
                    <a16:rowId xmlns:a16="http://schemas.microsoft.com/office/drawing/2014/main" val="10004"/>
                  </a:ext>
                </a:extLst>
              </a:tr>
              <a:tr h="38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3</a:t>
                      </a:r>
                      <a:r>
                        <a:rPr lang="ro-RO" sz="2000" b="1" baseline="0" dirty="0" smtClean="0">
                          <a:solidFill>
                            <a:srgbClr val="002060"/>
                          </a:solidFill>
                        </a:rPr>
                        <a:t> 000 – 3 999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785</a:t>
                      </a:r>
                      <a:endParaRPr lang="en-US" sz="2000" b="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580</a:t>
                      </a:r>
                      <a:endParaRPr lang="en-US" sz="2000" b="1" dirty="0" smtClean="0">
                        <a:solidFill>
                          <a:srgbClr val="002060"/>
                        </a:solidFill>
                      </a:endParaRPr>
                    </a:p>
                  </a:txBody>
                  <a:tcPr/>
                </a:tc>
                <a:extLst>
                  <a:ext uri="{0D108BD9-81ED-4DB2-BD59-A6C34878D82A}">
                    <a16:rowId xmlns:a16="http://schemas.microsoft.com/office/drawing/2014/main" val="10005"/>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4</a:t>
                      </a:r>
                      <a:r>
                        <a:rPr lang="ro-RO" sz="2000" b="1" baseline="0" dirty="0" smtClean="0">
                          <a:solidFill>
                            <a:srgbClr val="002060"/>
                          </a:solidFill>
                        </a:rPr>
                        <a:t> 000 – 7 999 KM</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a:t>
                      </a:r>
                      <a:r>
                        <a:rPr lang="ro-RO" sz="2000" b="1" baseline="0" dirty="0" smtClean="0">
                          <a:solidFill>
                            <a:srgbClr val="002060"/>
                          </a:solidFill>
                        </a:rPr>
                        <a:t> 188</a:t>
                      </a:r>
                      <a:endParaRPr lang="en-U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a:t>
                      </a:r>
                      <a:r>
                        <a:rPr lang="ro-RO" sz="2000" b="1" baseline="0" dirty="0" smtClean="0">
                          <a:solidFill>
                            <a:srgbClr val="002060"/>
                          </a:solidFill>
                        </a:rPr>
                        <a:t> 188</a:t>
                      </a:r>
                      <a:endParaRPr lang="en-US" sz="2000" b="1" dirty="0" smtClean="0">
                        <a:solidFill>
                          <a:srgbClr val="002060"/>
                        </a:solidFill>
                      </a:endParaRPr>
                    </a:p>
                  </a:txBody>
                  <a:tcPr/>
                </a:tc>
                <a:extLst>
                  <a:ext uri="{0D108BD9-81ED-4DB2-BD59-A6C34878D82A}">
                    <a16:rowId xmlns:a16="http://schemas.microsoft.com/office/drawing/2014/main" val="10006"/>
                  </a:ext>
                </a:extLst>
              </a:tr>
              <a:tr h="35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8</a:t>
                      </a:r>
                      <a:r>
                        <a:rPr lang="ro-RO" sz="2000" b="1" baseline="0" dirty="0" smtClean="0">
                          <a:solidFill>
                            <a:srgbClr val="002060"/>
                          </a:solidFill>
                        </a:rPr>
                        <a:t> 000 KM sau mai mult</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a:t>
                      </a:r>
                      <a:r>
                        <a:rPr lang="ro-RO" sz="2000" b="1" baseline="0" dirty="0" smtClean="0">
                          <a:solidFill>
                            <a:srgbClr val="002060"/>
                          </a:solidFill>
                        </a:rPr>
                        <a:t> 735</a:t>
                      </a:r>
                      <a:endParaRPr lang="en-US" sz="2000" b="1" dirty="0" smtClean="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solidFill>
                            <a:srgbClr val="002060"/>
                          </a:solidFill>
                        </a:rPr>
                        <a:t>1</a:t>
                      </a:r>
                      <a:r>
                        <a:rPr lang="ro-RO" sz="2000" b="1" baseline="0" dirty="0" smtClean="0">
                          <a:solidFill>
                            <a:srgbClr val="002060"/>
                          </a:solidFill>
                        </a:rPr>
                        <a:t> 735</a:t>
                      </a:r>
                      <a:endParaRPr lang="en-US" sz="2000" b="1" dirty="0" smtClean="0">
                        <a:solidFill>
                          <a:srgbClr val="002060"/>
                        </a:solidFill>
                      </a:endParaRPr>
                    </a:p>
                  </a:txBody>
                  <a:tcPr/>
                </a:tc>
                <a:extLst>
                  <a:ext uri="{0D108BD9-81ED-4DB2-BD59-A6C34878D82A}">
                    <a16:rowId xmlns:a16="http://schemas.microsoft.com/office/drawing/2014/main" val="10007"/>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216" y="4622028"/>
            <a:ext cx="2086253" cy="154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284" y="224950"/>
            <a:ext cx="1162047" cy="1396844"/>
          </a:xfrm>
          <a:prstGeom prst="rect">
            <a:avLst/>
          </a:prstGeom>
        </p:spPr>
      </p:pic>
      <p:cxnSp>
        <p:nvCxnSpPr>
          <p:cNvPr id="5" name="Straight Connector 4"/>
          <p:cNvCxnSpPr/>
          <p:nvPr/>
        </p:nvCxnSpPr>
        <p:spPr>
          <a:xfrm flipV="1">
            <a:off x="5454869" y="2207172"/>
            <a:ext cx="0" cy="641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54869" y="1849821"/>
            <a:ext cx="0" cy="998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41173" y="1836571"/>
            <a:ext cx="0" cy="10117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97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7115" y="282793"/>
            <a:ext cx="7479161" cy="1450757"/>
          </a:xfrm>
        </p:spPr>
        <p:txBody>
          <a:bodyPr>
            <a:normAutofit/>
          </a:bodyPr>
          <a:lstStyle/>
          <a:p>
            <a:r>
              <a:rPr lang="ro-RO" dirty="0"/>
              <a:t/>
            </a:r>
            <a:br>
              <a:rPr lang="ro-RO" dirty="0"/>
            </a:br>
            <a:r>
              <a:rPr lang="ro-RO" b="1" dirty="0">
                <a:solidFill>
                  <a:srgbClr val="C00000"/>
                </a:solidFill>
              </a:rPr>
              <a:t>Suplimentarea bursei </a:t>
            </a:r>
            <a:r>
              <a:rPr lang="ro-RO" b="1" dirty="0" smtClean="0">
                <a:solidFill>
                  <a:srgbClr val="C00000"/>
                </a:solidFill>
              </a:rPr>
              <a:t>Erasmus</a:t>
            </a:r>
            <a:endParaRPr lang="ro-RO" b="1" dirty="0">
              <a:solidFill>
                <a:srgbClr val="C00000"/>
              </a:solidFill>
            </a:endParaRPr>
          </a:p>
        </p:txBody>
      </p:sp>
      <p:sp>
        <p:nvSpPr>
          <p:cNvPr id="3" name="Content Placeholder 2"/>
          <p:cNvSpPr>
            <a:spLocks noGrp="1"/>
          </p:cNvSpPr>
          <p:nvPr>
            <p:ph idx="1"/>
          </p:nvPr>
        </p:nvSpPr>
        <p:spPr>
          <a:xfrm>
            <a:off x="1097280" y="2491530"/>
            <a:ext cx="10058400" cy="3699544"/>
          </a:xfrm>
        </p:spPr>
        <p:txBody>
          <a:bodyPr>
            <a:normAutofit fontScale="47500" lnSpcReduction="20000"/>
          </a:bodyPr>
          <a:lstStyle/>
          <a:p>
            <a:pPr algn="just">
              <a:buFont typeface="Wingdings" panose="05000000000000000000" pitchFamily="2" charset="2"/>
              <a:buChar char="q"/>
            </a:pPr>
            <a:r>
              <a:rPr lang="ro-RO" sz="3400" dirty="0" smtClean="0"/>
              <a:t> </a:t>
            </a:r>
            <a:r>
              <a:rPr lang="ro-RO" sz="3200" dirty="0" smtClean="0"/>
              <a:t>cu </a:t>
            </a:r>
            <a:r>
              <a:rPr lang="ro-RO" sz="3200" b="1" dirty="0"/>
              <a:t>250 </a:t>
            </a:r>
            <a:r>
              <a:rPr lang="ro-RO" sz="3200" b="1" dirty="0" smtClean="0"/>
              <a:t>euro/lună </a:t>
            </a:r>
            <a:r>
              <a:rPr lang="ro-RO" sz="3200" dirty="0"/>
              <a:t>pentru </a:t>
            </a:r>
            <a:r>
              <a:rPr lang="ro-RO" sz="3200" dirty="0" smtClean="0"/>
              <a:t>studenții cu </a:t>
            </a:r>
            <a:r>
              <a:rPr lang="ro-RO" sz="3200" b="1" dirty="0" smtClean="0"/>
              <a:t>oportunități reduse </a:t>
            </a:r>
            <a:r>
              <a:rPr lang="ro-RO" sz="3200" dirty="0" smtClean="0"/>
              <a:t>– detalii pe slide-ul următor</a:t>
            </a:r>
          </a:p>
          <a:p>
            <a:pPr marL="0" indent="0" algn="just">
              <a:buNone/>
            </a:pPr>
            <a:endParaRPr lang="ro-RO" sz="3200" dirty="0" smtClean="0"/>
          </a:p>
          <a:p>
            <a:pPr algn="just">
              <a:buFont typeface="Wingdings" panose="05000000000000000000" pitchFamily="2" charset="2"/>
              <a:buChar char="q"/>
            </a:pPr>
            <a:r>
              <a:rPr lang="ro-RO" sz="3200" dirty="0" smtClean="0"/>
              <a:t> pentru </a:t>
            </a:r>
            <a:r>
              <a:rPr lang="ro-RO" sz="3200" dirty="0"/>
              <a:t>studenții care utilizează mijloace de transport </a:t>
            </a:r>
            <a:r>
              <a:rPr lang="ro-RO" sz="3200" dirty="0" smtClean="0"/>
              <a:t>sustenabil - </a:t>
            </a:r>
            <a:r>
              <a:rPr lang="ro-RO" sz="3200" b="1" dirty="0" smtClean="0"/>
              <a:t>„green travel” </a:t>
            </a:r>
            <a:r>
              <a:rPr lang="ro-RO" sz="3200" dirty="0" smtClean="0"/>
              <a:t>(</a:t>
            </a:r>
            <a:r>
              <a:rPr lang="ro-RO" sz="3200" dirty="0"/>
              <a:t>bicicletă, autobuz, autoturism utilizat în comun-„car-pooling” și tren), dacă acestea au fost </a:t>
            </a:r>
            <a:r>
              <a:rPr lang="ro-RO" sz="3200" dirty="0" smtClean="0"/>
              <a:t>utilizate </a:t>
            </a:r>
            <a:r>
              <a:rPr lang="ro-RO" sz="3200" dirty="0"/>
              <a:t>pentru majoritatea călătoriei dus-întors (mai mult de 50% din distanța calculată conform calculatorului de distanțe al Comisiei Europene), bursa Erasmus+ se suplimentează astfel</a:t>
            </a:r>
            <a:r>
              <a:rPr lang="ro-RO" sz="3200" dirty="0" smtClean="0"/>
              <a:t>:</a:t>
            </a:r>
          </a:p>
          <a:p>
            <a:pPr marL="0" indent="0">
              <a:buNone/>
            </a:pPr>
            <a:r>
              <a:rPr lang="ro-RO" sz="3200" dirty="0"/>
              <a:t/>
            </a:r>
            <a:br>
              <a:rPr lang="ro-RO" sz="3200" dirty="0"/>
            </a:br>
            <a:r>
              <a:rPr lang="ro-RO" sz="3200" dirty="0" smtClean="0"/>
              <a:t>- se </a:t>
            </a:r>
            <a:r>
              <a:rPr lang="ro-RO" sz="3200" dirty="0"/>
              <a:t>acordă grantul de transport aferent categoriei de transport „green travel” (conform tabelului din Apel de pe portal)</a:t>
            </a:r>
            <a:br>
              <a:rPr lang="ro-RO" sz="3200" dirty="0"/>
            </a:br>
            <a:r>
              <a:rPr lang="ro-RO" sz="3200" dirty="0" smtClean="0"/>
              <a:t>- se </a:t>
            </a:r>
            <a:r>
              <a:rPr lang="ro-RO" sz="3200" dirty="0"/>
              <a:t>acordă cuantumul aferent a maximum 4 zile (în afara perioadei de mobilitate), dacă este cazul, pentru efectuarea călătoriei dus-întors.</a:t>
            </a:r>
            <a:br>
              <a:rPr lang="ro-RO" sz="3200" dirty="0"/>
            </a:br>
            <a:endParaRPr lang="ro-RO" sz="3200" dirty="0"/>
          </a:p>
          <a:p>
            <a:pPr algn="just">
              <a:buFont typeface="Wingdings" panose="05000000000000000000" pitchFamily="2" charset="2"/>
              <a:buChar char="q"/>
            </a:pPr>
            <a:r>
              <a:rPr lang="ro-RO" sz="3200" dirty="0" smtClean="0"/>
              <a:t> pentru </a:t>
            </a:r>
            <a:r>
              <a:rPr lang="ro-RO" sz="3200" b="1" dirty="0"/>
              <a:t>participanții cu nevoi speciale</a:t>
            </a:r>
            <a:r>
              <a:rPr lang="ro-RO" sz="3200" dirty="0"/>
              <a:t>, a căror condiție fizică, mentală sau de sănătate este de așa natură încât participarea la mobilitate nu este posibilă fără sprijin suplimentar, care necesită efectuarea unei vizite pregătitoare în vederea participării la mobilitate, precum și în cazul în care necesită însoțitor pe durata mobilității, grantul Erasmus se suplimentează cu sume acordate pe principiul costurilor reale, în funcție de nevoi.</a:t>
            </a:r>
          </a:p>
          <a:p>
            <a:pPr marL="0" indent="0" algn="just">
              <a:buNone/>
            </a:pPr>
            <a:r>
              <a:rPr lang="ro-RO" dirty="0"/>
              <a:t/>
            </a:r>
            <a:br>
              <a:rPr lang="ro-RO" dirty="0"/>
            </a:br>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67" y="141714"/>
            <a:ext cx="2302423" cy="1518264"/>
          </a:xfrm>
          <a:prstGeom prst="rect">
            <a:avLst/>
          </a:prstGeom>
        </p:spPr>
      </p:pic>
    </p:spTree>
    <p:extLst>
      <p:ext uri="{BB962C8B-B14F-4D97-AF65-F5344CB8AC3E}">
        <p14:creationId xmlns:p14="http://schemas.microsoft.com/office/powerpoint/2010/main" val="251895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38272"/>
            <a:ext cx="10058400" cy="812355"/>
          </a:xfrm>
        </p:spPr>
        <p:txBody>
          <a:bodyPr>
            <a:normAutofit/>
          </a:bodyPr>
          <a:lstStyle/>
          <a:p>
            <a:r>
              <a:rPr lang="ro-RO" sz="3600" b="1" dirty="0">
                <a:solidFill>
                  <a:srgbClr val="C00000"/>
                </a:solidFill>
              </a:rPr>
              <a:t>Top-Up pentru oportunități reduse</a:t>
            </a:r>
          </a:p>
        </p:txBody>
      </p:sp>
      <p:sp>
        <p:nvSpPr>
          <p:cNvPr id="3" name="Content Placeholder 2"/>
          <p:cNvSpPr>
            <a:spLocks noGrp="1"/>
          </p:cNvSpPr>
          <p:nvPr>
            <p:ph idx="1"/>
          </p:nvPr>
        </p:nvSpPr>
        <p:spPr>
          <a:xfrm>
            <a:off x="184558" y="1745066"/>
            <a:ext cx="11903978" cy="4454398"/>
          </a:xfrm>
        </p:spPr>
        <p:txBody>
          <a:bodyPr>
            <a:normAutofit fontScale="25000" lnSpcReduction="20000"/>
          </a:bodyPr>
          <a:lstStyle/>
          <a:p>
            <a:pPr>
              <a:lnSpc>
                <a:spcPct val="170000"/>
              </a:lnSpc>
              <a:spcBef>
                <a:spcPts val="0"/>
              </a:spcBef>
              <a:spcAft>
                <a:spcPts val="0"/>
              </a:spcAft>
            </a:pPr>
            <a:r>
              <a:rPr lang="ro-RO" sz="4400" dirty="0"/>
              <a:t>Studenții pot depune dosar doar pentru o singură categorie:</a:t>
            </a:r>
          </a:p>
          <a:p>
            <a:pPr>
              <a:lnSpc>
                <a:spcPct val="170000"/>
              </a:lnSpc>
              <a:spcBef>
                <a:spcPts val="0"/>
              </a:spcBef>
              <a:spcAft>
                <a:spcPts val="0"/>
              </a:spcAft>
              <a:buFont typeface="Wingdings" panose="05000000000000000000" pitchFamily="2" charset="2"/>
              <a:buChar char="§"/>
            </a:pPr>
            <a:r>
              <a:rPr lang="ro-RO" sz="4400" dirty="0"/>
              <a:t>student care beneficiază de o bursă socială sau care se califică/întrunește condițiile pentru a beneficia de o bursă socială acordată de instituția de învățământ superior la care acesta este înmatriculat, conform Ordinului ME 6463/2023 (prin care a fost abrogat Ordinul MEN 3392/2017);</a:t>
            </a:r>
          </a:p>
          <a:p>
            <a:pPr>
              <a:lnSpc>
                <a:spcPct val="170000"/>
              </a:lnSpc>
              <a:spcBef>
                <a:spcPts val="0"/>
              </a:spcBef>
              <a:spcAft>
                <a:spcPts val="0"/>
              </a:spcAft>
              <a:buFont typeface="Wingdings" panose="05000000000000000000" pitchFamily="2" charset="2"/>
              <a:buChar char="§"/>
            </a:pPr>
            <a:r>
              <a:rPr lang="ro-RO" sz="4400" dirty="0"/>
              <a:t>student care este orfan de unul sau ambii părinți;</a:t>
            </a:r>
          </a:p>
          <a:p>
            <a:pPr>
              <a:lnSpc>
                <a:spcPct val="170000"/>
              </a:lnSpc>
              <a:spcBef>
                <a:spcPts val="0"/>
              </a:spcBef>
              <a:spcAft>
                <a:spcPts val="0"/>
              </a:spcAft>
              <a:buFont typeface="Wingdings" panose="05000000000000000000" pitchFamily="2" charset="2"/>
              <a:buChar char="§"/>
            </a:pPr>
            <a:r>
              <a:rPr lang="ro-RO" sz="4400" dirty="0"/>
              <a:t>student care provine dintr-o familie monoparentală (din motive de deces, dispariție, încarcerare a celuilalt părinte sau nerecunoaștere prin certificatul de naștere);</a:t>
            </a:r>
          </a:p>
          <a:p>
            <a:pPr>
              <a:lnSpc>
                <a:spcPct val="170000"/>
              </a:lnSpc>
              <a:spcBef>
                <a:spcPts val="0"/>
              </a:spcBef>
              <a:spcAft>
                <a:spcPts val="0"/>
              </a:spcAft>
              <a:buFont typeface="Wingdings" panose="05000000000000000000" pitchFamily="2" charset="2"/>
              <a:buChar char="§"/>
            </a:pPr>
            <a:r>
              <a:rPr lang="ro-RO" sz="4400" dirty="0"/>
              <a:t>student care intră în categoria „primului student din familie" (însemnând că nu deține deja o diplomă de licență, părinții săi nu au obținut o diplomă de studii universitare, dar poate avea frați/surori care sunt deja studenți la universitate / au absolvit deja o universitate);</a:t>
            </a:r>
          </a:p>
          <a:p>
            <a:pPr>
              <a:lnSpc>
                <a:spcPct val="170000"/>
              </a:lnSpc>
              <a:spcBef>
                <a:spcPts val="0"/>
              </a:spcBef>
              <a:spcAft>
                <a:spcPts val="0"/>
              </a:spcAft>
              <a:buFont typeface="Wingdings" panose="05000000000000000000" pitchFamily="2" charset="2"/>
              <a:buChar char="§"/>
            </a:pPr>
            <a:r>
              <a:rPr lang="ro-RO" sz="4400" dirty="0"/>
              <a:t>persoană cu dizabilitate (în care sunt incluse deficiențe fizice, mintale, intelectuale sau senzoriale) sau probleme de sănătate (în care sunt incluse boli grave, boli cronice sau orice altă situație legată de sănătatea fizică sau mintală care împiedică participarea unei persoane la program);</a:t>
            </a:r>
          </a:p>
          <a:p>
            <a:pPr>
              <a:lnSpc>
                <a:spcPct val="170000"/>
              </a:lnSpc>
              <a:spcBef>
                <a:spcPts val="0"/>
              </a:spcBef>
              <a:spcAft>
                <a:spcPts val="0"/>
              </a:spcAft>
              <a:buFont typeface="Wingdings" panose="05000000000000000000" pitchFamily="2" charset="2"/>
              <a:buChar char="§"/>
            </a:pPr>
            <a:r>
              <a:rPr lang="ro-RO" sz="4400" dirty="0"/>
              <a:t>persoană a cărei familie nu a realizat un venit lunar net mediu per membru de familie mai mare decât salariul de bază minim net pe economie în cele 12 luni înainte de depunerea documentelor justificative;  </a:t>
            </a:r>
          </a:p>
          <a:p>
            <a:pPr>
              <a:lnSpc>
                <a:spcPct val="170000"/>
              </a:lnSpc>
              <a:spcBef>
                <a:spcPts val="0"/>
              </a:spcBef>
              <a:spcAft>
                <a:spcPts val="0"/>
              </a:spcAft>
              <a:buFont typeface="Wingdings" panose="05000000000000000000" pitchFamily="2" charset="2"/>
              <a:buChar char="§"/>
            </a:pPr>
            <a:r>
              <a:rPr lang="ro-RO" sz="4400" dirty="0"/>
              <a:t>persoană de etnie romă;</a:t>
            </a:r>
          </a:p>
          <a:p>
            <a:pPr>
              <a:lnSpc>
                <a:spcPct val="170000"/>
              </a:lnSpc>
              <a:spcBef>
                <a:spcPts val="0"/>
              </a:spcBef>
              <a:spcAft>
                <a:spcPts val="0"/>
              </a:spcAft>
              <a:buFont typeface="Wingdings" panose="05000000000000000000" pitchFamily="2" charset="2"/>
              <a:buChar char="§"/>
            </a:pPr>
            <a:r>
              <a:rPr lang="ro-RO" sz="4400" dirty="0"/>
              <a:t>persoană cu statut de migrant sau refugiat.</a:t>
            </a:r>
            <a:r>
              <a:rPr lang="ro-RO" sz="4400" dirty="0" smtClean="0"/>
              <a:t>​</a:t>
            </a:r>
          </a:p>
          <a:p>
            <a:pPr>
              <a:lnSpc>
                <a:spcPct val="170000"/>
              </a:lnSpc>
              <a:spcBef>
                <a:spcPts val="0"/>
              </a:spcBef>
              <a:spcAft>
                <a:spcPts val="0"/>
              </a:spcAft>
              <a:buFont typeface="Wingdings" panose="05000000000000000000" pitchFamily="2" charset="2"/>
              <a:buChar char="§"/>
            </a:pPr>
            <a:endParaRPr lang="ro-RO" sz="4400" dirty="0"/>
          </a:p>
          <a:p>
            <a:pPr>
              <a:lnSpc>
                <a:spcPct val="170000"/>
              </a:lnSpc>
              <a:spcBef>
                <a:spcPts val="0"/>
              </a:spcBef>
              <a:spcAft>
                <a:spcPts val="0"/>
              </a:spcAft>
            </a:pPr>
            <a:r>
              <a:rPr lang="ro-RO" sz="4400" dirty="0" smtClean="0"/>
              <a:t>Lista </a:t>
            </a:r>
            <a:r>
              <a:rPr lang="ro-RO" sz="4400" dirty="0"/>
              <a:t>documentelor necesare pentru fiecare categorie, precum și anexele aferente se găsesc aici: </a:t>
            </a:r>
            <a:r>
              <a:rPr lang="ro-RO" sz="4400" dirty="0">
                <a:hlinkClick r:id="rId2"/>
              </a:rPr>
              <a:t>https://</a:t>
            </a:r>
            <a:r>
              <a:rPr lang="ro-RO" sz="4400" dirty="0" smtClean="0">
                <a:hlinkClick r:id="rId2"/>
              </a:rPr>
              <a:t>portal.feaa.uaic.ro/international/Pages/default.aspx</a:t>
            </a:r>
            <a:r>
              <a:rPr lang="ro-RO" sz="4400" dirty="0" smtClean="0"/>
              <a:t> (Secțiunea </a:t>
            </a:r>
            <a:r>
              <a:rPr lang="ro-RO" sz="4400" i="1" dirty="0" smtClean="0"/>
              <a:t>Documente</a:t>
            </a:r>
            <a:r>
              <a:rPr lang="ro-RO" sz="4400" dirty="0" smtClean="0"/>
              <a:t>)</a:t>
            </a:r>
            <a:endParaRPr lang="ro-RO" sz="4400" dirty="0"/>
          </a:p>
          <a:p>
            <a:pPr>
              <a:lnSpc>
                <a:spcPct val="170000"/>
              </a:lnSpc>
              <a:spcBef>
                <a:spcPts val="0"/>
              </a:spcBef>
              <a:spcAft>
                <a:spcPts val="0"/>
              </a:spcAft>
            </a:pPr>
            <a:r>
              <a:rPr lang="ro-RO" sz="4400" dirty="0"/>
              <a:t>Toate documentele trebuie prezentate în limba română (documentele în altă limbă vor fi traduse oficial</a:t>
            </a:r>
            <a:r>
              <a:rPr lang="ro-RO" sz="4400" dirty="0" smtClean="0"/>
              <a:t>).</a:t>
            </a:r>
            <a:endParaRPr lang="ro-RO" sz="4400" dirty="0"/>
          </a:p>
          <a:p>
            <a:pPr>
              <a:lnSpc>
                <a:spcPct val="170000"/>
              </a:lnSpc>
              <a:spcBef>
                <a:spcPts val="0"/>
              </a:spcBef>
              <a:spcAft>
                <a:spcPts val="0"/>
              </a:spcAft>
            </a:pPr>
            <a:r>
              <a:rPr lang="ro-RO" sz="4400" dirty="0"/>
              <a:t>Cei care se încadrează deja în criteriile de acordare a bursei sociale de la facultate și beneficiază de o suplimentare din Programul Erasmus+ (pentru o mobilitate în curs de desfășurare) nu mai trebuie să depună din nou dosar.</a:t>
            </a:r>
          </a:p>
          <a:p>
            <a:endParaRPr lang="ro-RO" dirty="0"/>
          </a:p>
        </p:txBody>
      </p:sp>
    </p:spTree>
    <p:extLst>
      <p:ext uri="{BB962C8B-B14F-4D97-AF65-F5344CB8AC3E}">
        <p14:creationId xmlns:p14="http://schemas.microsoft.com/office/powerpoint/2010/main" val="251456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a:solidFill>
                  <a:srgbClr val="C00000"/>
                </a:solidFill>
              </a:rPr>
              <a:t>Instituţii</a:t>
            </a:r>
            <a:r>
              <a:rPr lang="en-US" b="1" dirty="0">
                <a:solidFill>
                  <a:srgbClr val="C00000"/>
                </a:solidFill>
              </a:rPr>
              <a:t> </a:t>
            </a:r>
            <a:r>
              <a:rPr lang="en-US" b="1" dirty="0" err="1" smtClean="0">
                <a:solidFill>
                  <a:srgbClr val="C00000"/>
                </a:solidFill>
              </a:rPr>
              <a:t>eligibile</a:t>
            </a:r>
            <a:endParaRPr lang="en-US" dirty="0">
              <a:solidFill>
                <a:srgbClr val="C00000"/>
              </a:solidFill>
            </a:endParaRPr>
          </a:p>
        </p:txBody>
      </p:sp>
      <p:sp>
        <p:nvSpPr>
          <p:cNvPr id="3" name="Content Placeholder 2"/>
          <p:cNvSpPr>
            <a:spLocks noGrp="1"/>
          </p:cNvSpPr>
          <p:nvPr>
            <p:ph sz="half" idx="2"/>
          </p:nvPr>
        </p:nvSpPr>
        <p:spPr>
          <a:xfrm>
            <a:off x="643944" y="1846052"/>
            <a:ext cx="5391096" cy="4114482"/>
          </a:xfrm>
        </p:spPr>
        <p:txBody>
          <a:bodyPr>
            <a:noAutofit/>
          </a:bodyPr>
          <a:lstStyle/>
          <a:p>
            <a:pPr algn="just">
              <a:lnSpc>
                <a:spcPct val="100000"/>
              </a:lnSpc>
              <a:buFont typeface="Wingdings" panose="05000000000000000000" pitchFamily="2" charset="2"/>
              <a:buChar char="§"/>
            </a:pPr>
            <a:r>
              <a:rPr lang="en-US" sz="1900" dirty="0">
                <a:solidFill>
                  <a:srgbClr val="002060"/>
                </a:solidFill>
              </a:rPr>
              <a:t> </a:t>
            </a:r>
            <a:r>
              <a:rPr lang="ro-RO" sz="1900" b="1" dirty="0">
                <a:solidFill>
                  <a:srgbClr val="002060"/>
                </a:solidFill>
              </a:rPr>
              <a:t>Un</a:t>
            </a:r>
            <a:r>
              <a:rPr lang="en-US" sz="1900" b="1" dirty="0" err="1">
                <a:solidFill>
                  <a:srgbClr val="002060"/>
                </a:solidFill>
              </a:rPr>
              <a:t>iversități</a:t>
            </a:r>
            <a:r>
              <a:rPr lang="en-US" sz="1900" dirty="0">
                <a:solidFill>
                  <a:srgbClr val="002060"/>
                </a:solidFill>
              </a:rPr>
              <a:t> care au </a:t>
            </a:r>
            <a:r>
              <a:rPr lang="en-US" sz="1900" dirty="0" err="1">
                <a:solidFill>
                  <a:srgbClr val="002060"/>
                </a:solidFill>
              </a:rPr>
              <a:t>primit</a:t>
            </a:r>
            <a:r>
              <a:rPr lang="en-US" sz="1900" dirty="0">
                <a:solidFill>
                  <a:srgbClr val="002060"/>
                </a:solidFill>
              </a:rPr>
              <a:t> </a:t>
            </a:r>
            <a:r>
              <a:rPr lang="en-US" sz="1900" dirty="0" err="1">
                <a:solidFill>
                  <a:srgbClr val="002060"/>
                </a:solidFill>
              </a:rPr>
              <a:t>Carta</a:t>
            </a:r>
            <a:r>
              <a:rPr lang="en-US" sz="1900" dirty="0">
                <a:solidFill>
                  <a:srgbClr val="002060"/>
                </a:solidFill>
              </a:rPr>
              <a:t> Erasmus (ECHE).</a:t>
            </a:r>
            <a:endParaRPr lang="ro-RO" sz="1900" dirty="0">
              <a:solidFill>
                <a:srgbClr val="002060"/>
              </a:solidFill>
            </a:endParaRPr>
          </a:p>
          <a:p>
            <a:pPr algn="just">
              <a:lnSpc>
                <a:spcPct val="100000"/>
              </a:lnSpc>
              <a:buFont typeface="Wingdings" panose="05000000000000000000" pitchFamily="2" charset="2"/>
              <a:buChar char="§"/>
            </a:pPr>
            <a:r>
              <a:rPr lang="en-US" sz="1900" dirty="0">
                <a:solidFill>
                  <a:srgbClr val="002060"/>
                </a:solidFill>
              </a:rPr>
              <a:t> </a:t>
            </a:r>
            <a:r>
              <a:rPr lang="en-US" sz="1900" b="1" dirty="0" err="1">
                <a:solidFill>
                  <a:srgbClr val="002060"/>
                </a:solidFill>
              </a:rPr>
              <a:t>Orice</a:t>
            </a:r>
            <a:r>
              <a:rPr lang="en-US" sz="1900" b="1" dirty="0">
                <a:solidFill>
                  <a:srgbClr val="002060"/>
                </a:solidFill>
              </a:rPr>
              <a:t> </a:t>
            </a:r>
            <a:r>
              <a:rPr lang="en-US" sz="1900" b="1" dirty="0" err="1">
                <a:solidFill>
                  <a:srgbClr val="002060"/>
                </a:solidFill>
              </a:rPr>
              <a:t>organizație</a:t>
            </a:r>
            <a:r>
              <a:rPr lang="en-US" sz="1900" b="1" dirty="0">
                <a:solidFill>
                  <a:srgbClr val="002060"/>
                </a:solidFill>
              </a:rPr>
              <a:t> </a:t>
            </a:r>
            <a:r>
              <a:rPr lang="en-US" sz="1900" b="1" dirty="0" err="1">
                <a:solidFill>
                  <a:srgbClr val="002060"/>
                </a:solidFill>
              </a:rPr>
              <a:t>publică</a:t>
            </a:r>
            <a:r>
              <a:rPr lang="en-US" sz="1900" b="1" dirty="0">
                <a:solidFill>
                  <a:srgbClr val="002060"/>
                </a:solidFill>
              </a:rPr>
              <a:t> </a:t>
            </a:r>
            <a:r>
              <a:rPr lang="en-US" sz="1900" b="1" dirty="0" err="1">
                <a:solidFill>
                  <a:srgbClr val="002060"/>
                </a:solidFill>
              </a:rPr>
              <a:t>sau</a:t>
            </a:r>
            <a:r>
              <a:rPr lang="en-US" sz="1900" b="1" dirty="0">
                <a:solidFill>
                  <a:srgbClr val="002060"/>
                </a:solidFill>
              </a:rPr>
              <a:t> </a:t>
            </a:r>
            <a:r>
              <a:rPr lang="en-US" sz="1900" b="1" dirty="0" err="1">
                <a:solidFill>
                  <a:srgbClr val="002060"/>
                </a:solidFill>
              </a:rPr>
              <a:t>privată</a:t>
            </a:r>
            <a:r>
              <a:rPr lang="en-US" sz="1900" b="1" dirty="0">
                <a:solidFill>
                  <a:srgbClr val="002060"/>
                </a:solidFill>
              </a:rPr>
              <a:t> </a:t>
            </a:r>
            <a:r>
              <a:rPr lang="en-US" sz="1900" b="1" dirty="0" err="1">
                <a:solidFill>
                  <a:srgbClr val="002060"/>
                </a:solidFill>
              </a:rPr>
              <a:t>activă</a:t>
            </a:r>
            <a:r>
              <a:rPr lang="en-US" sz="1900" b="1" dirty="0">
                <a:solidFill>
                  <a:srgbClr val="002060"/>
                </a:solidFill>
              </a:rPr>
              <a:t> </a:t>
            </a:r>
            <a:r>
              <a:rPr lang="en-US" sz="1900" b="1" dirty="0" err="1">
                <a:solidFill>
                  <a:srgbClr val="002060"/>
                </a:solidFill>
              </a:rPr>
              <a:t>pe</a:t>
            </a:r>
            <a:r>
              <a:rPr lang="en-US" sz="1900" b="1" dirty="0">
                <a:solidFill>
                  <a:srgbClr val="002060"/>
                </a:solidFill>
              </a:rPr>
              <a:t> </a:t>
            </a:r>
            <a:r>
              <a:rPr lang="en-US" sz="1900" b="1" dirty="0" err="1">
                <a:solidFill>
                  <a:srgbClr val="002060"/>
                </a:solidFill>
              </a:rPr>
              <a:t>piața</a:t>
            </a:r>
            <a:r>
              <a:rPr lang="en-US" sz="1900" b="1" dirty="0">
                <a:solidFill>
                  <a:srgbClr val="002060"/>
                </a:solidFill>
              </a:rPr>
              <a:t> </a:t>
            </a:r>
            <a:r>
              <a:rPr lang="en-US" sz="1900" b="1" dirty="0" err="1">
                <a:solidFill>
                  <a:srgbClr val="002060"/>
                </a:solidFill>
              </a:rPr>
              <a:t>muncii</a:t>
            </a:r>
            <a:r>
              <a:rPr lang="en-US" sz="1900" b="1" dirty="0">
                <a:solidFill>
                  <a:srgbClr val="002060"/>
                </a:solidFill>
              </a:rPr>
              <a:t> </a:t>
            </a:r>
            <a:r>
              <a:rPr lang="en-US" sz="1900" b="1" dirty="0" err="1">
                <a:solidFill>
                  <a:srgbClr val="002060"/>
                </a:solidFill>
              </a:rPr>
              <a:t>sau</a:t>
            </a:r>
            <a:r>
              <a:rPr lang="en-US" sz="1900" b="1" dirty="0">
                <a:solidFill>
                  <a:srgbClr val="002060"/>
                </a:solidFill>
              </a:rPr>
              <a:t> </a:t>
            </a:r>
            <a:r>
              <a:rPr lang="en-US" sz="1900" b="1" dirty="0" err="1">
                <a:solidFill>
                  <a:srgbClr val="002060"/>
                </a:solidFill>
              </a:rPr>
              <a:t>în</a:t>
            </a:r>
            <a:r>
              <a:rPr lang="en-US" sz="1900" b="1" dirty="0">
                <a:solidFill>
                  <a:srgbClr val="002060"/>
                </a:solidFill>
              </a:rPr>
              <a:t> </a:t>
            </a:r>
            <a:r>
              <a:rPr lang="en-US" sz="1900" b="1" dirty="0" err="1">
                <a:solidFill>
                  <a:srgbClr val="002060"/>
                </a:solidFill>
              </a:rPr>
              <a:t>domeniile</a:t>
            </a:r>
            <a:r>
              <a:rPr lang="en-US" sz="1900" b="1" dirty="0">
                <a:solidFill>
                  <a:srgbClr val="002060"/>
                </a:solidFill>
              </a:rPr>
              <a:t> </a:t>
            </a:r>
            <a:r>
              <a:rPr lang="en-US" sz="1900" b="1" dirty="0" err="1">
                <a:solidFill>
                  <a:srgbClr val="002060"/>
                </a:solidFill>
              </a:rPr>
              <a:t>educației</a:t>
            </a:r>
            <a:r>
              <a:rPr lang="en-US" sz="1900" b="1" dirty="0">
                <a:solidFill>
                  <a:srgbClr val="002060"/>
                </a:solidFill>
              </a:rPr>
              <a:t>, </a:t>
            </a:r>
            <a:r>
              <a:rPr lang="en-US" sz="1900" b="1" dirty="0" err="1">
                <a:solidFill>
                  <a:srgbClr val="002060"/>
                </a:solidFill>
              </a:rPr>
              <a:t>formării</a:t>
            </a:r>
            <a:r>
              <a:rPr lang="en-US" sz="1900" b="1" dirty="0">
                <a:solidFill>
                  <a:srgbClr val="002060"/>
                </a:solidFill>
              </a:rPr>
              <a:t> </a:t>
            </a:r>
            <a:r>
              <a:rPr lang="en-US" sz="1900" b="1" dirty="0" err="1">
                <a:solidFill>
                  <a:srgbClr val="002060"/>
                </a:solidFill>
              </a:rPr>
              <a:t>și</a:t>
            </a:r>
            <a:r>
              <a:rPr lang="en-US" sz="1900" b="1" dirty="0">
                <a:solidFill>
                  <a:srgbClr val="002060"/>
                </a:solidFill>
              </a:rPr>
              <a:t> </a:t>
            </a:r>
            <a:r>
              <a:rPr lang="en-US" sz="1900" b="1" dirty="0" err="1">
                <a:solidFill>
                  <a:srgbClr val="002060"/>
                </a:solidFill>
              </a:rPr>
              <a:t>tineretului</a:t>
            </a:r>
            <a:r>
              <a:rPr lang="en-US" sz="1900" dirty="0">
                <a:solidFill>
                  <a:srgbClr val="002060"/>
                </a:solidFill>
              </a:rPr>
              <a:t>. </a:t>
            </a:r>
          </a:p>
          <a:p>
            <a:pPr algn="just">
              <a:lnSpc>
                <a:spcPct val="100000"/>
              </a:lnSpc>
              <a:buFont typeface="Wingdings" panose="05000000000000000000" pitchFamily="2" charset="2"/>
              <a:buChar char="§"/>
            </a:pPr>
            <a:r>
              <a:rPr lang="en-US" sz="1900" dirty="0">
                <a:solidFill>
                  <a:srgbClr val="002060"/>
                </a:solidFill>
              </a:rPr>
              <a:t> </a:t>
            </a:r>
            <a:r>
              <a:rPr lang="en-US" sz="1900" b="1" dirty="0" err="1">
                <a:solidFill>
                  <a:srgbClr val="002060"/>
                </a:solidFill>
              </a:rPr>
              <a:t>Exemple</a:t>
            </a:r>
            <a:r>
              <a:rPr lang="en-US" sz="1900" dirty="0">
                <a:solidFill>
                  <a:srgbClr val="002060"/>
                </a:solidFill>
              </a:rPr>
              <a:t>:</a:t>
            </a:r>
          </a:p>
          <a:p>
            <a:pPr lvl="1" algn="just">
              <a:lnSpc>
                <a:spcPct val="100000"/>
              </a:lnSpc>
            </a:pPr>
            <a:r>
              <a:rPr lang="en-US" sz="1900" dirty="0">
                <a:solidFill>
                  <a:srgbClr val="002060"/>
                </a:solidFill>
              </a:rPr>
              <a:t>o </a:t>
            </a:r>
            <a:r>
              <a:rPr lang="en-US" sz="1900" dirty="0" err="1">
                <a:solidFill>
                  <a:srgbClr val="002060"/>
                </a:solidFill>
              </a:rPr>
              <a:t>instituție</a:t>
            </a:r>
            <a:r>
              <a:rPr lang="en-US" sz="1900" dirty="0">
                <a:solidFill>
                  <a:srgbClr val="002060"/>
                </a:solidFill>
              </a:rPr>
              <a:t> </a:t>
            </a:r>
            <a:r>
              <a:rPr lang="en-US" sz="1900" dirty="0" err="1">
                <a:solidFill>
                  <a:srgbClr val="002060"/>
                </a:solidFill>
              </a:rPr>
              <a:t>publică</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dirty="0" err="1">
                <a:solidFill>
                  <a:srgbClr val="002060"/>
                </a:solidFill>
              </a:rPr>
              <a:t>privată</a:t>
            </a:r>
            <a:r>
              <a:rPr lang="en-US" sz="1900" dirty="0">
                <a:solidFill>
                  <a:srgbClr val="002060"/>
                </a:solidFill>
              </a:rPr>
              <a:t> </a:t>
            </a:r>
            <a:r>
              <a:rPr lang="en-US" sz="1900" dirty="0" err="1">
                <a:solidFill>
                  <a:srgbClr val="002060"/>
                </a:solidFill>
              </a:rPr>
              <a:t>activă</a:t>
            </a:r>
            <a:r>
              <a:rPr lang="en-US" sz="1900" dirty="0">
                <a:solidFill>
                  <a:srgbClr val="002060"/>
                </a:solidFill>
              </a:rPr>
              <a:t> </a:t>
            </a:r>
            <a:r>
              <a:rPr lang="en-US" sz="1900" dirty="0" err="1">
                <a:solidFill>
                  <a:srgbClr val="002060"/>
                </a:solidFill>
              </a:rPr>
              <a:t>pe</a:t>
            </a:r>
            <a:r>
              <a:rPr lang="en-US" sz="1900" dirty="0">
                <a:solidFill>
                  <a:srgbClr val="002060"/>
                </a:solidFill>
              </a:rPr>
              <a:t> </a:t>
            </a:r>
            <a:r>
              <a:rPr lang="en-US" sz="1900" dirty="0" err="1">
                <a:solidFill>
                  <a:srgbClr val="002060"/>
                </a:solidFill>
              </a:rPr>
              <a:t>piața</a:t>
            </a:r>
            <a:r>
              <a:rPr lang="en-US" sz="1900" dirty="0">
                <a:solidFill>
                  <a:srgbClr val="002060"/>
                </a:solidFill>
              </a:rPr>
              <a:t> </a:t>
            </a:r>
            <a:r>
              <a:rPr lang="en-US" sz="1900" dirty="0" err="1">
                <a:solidFill>
                  <a:srgbClr val="002060"/>
                </a:solidFill>
              </a:rPr>
              <a:t>muncii</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dirty="0" err="1">
                <a:solidFill>
                  <a:srgbClr val="002060"/>
                </a:solidFill>
              </a:rPr>
              <a:t>în</a:t>
            </a:r>
            <a:r>
              <a:rPr lang="en-US" sz="1900" dirty="0">
                <a:solidFill>
                  <a:srgbClr val="002060"/>
                </a:solidFill>
              </a:rPr>
              <a:t> </a:t>
            </a:r>
            <a:r>
              <a:rPr lang="en-US" sz="1900" dirty="0" err="1">
                <a:solidFill>
                  <a:srgbClr val="002060"/>
                </a:solidFill>
              </a:rPr>
              <a:t>domeniile</a:t>
            </a:r>
            <a:r>
              <a:rPr lang="en-US" sz="1900" dirty="0">
                <a:solidFill>
                  <a:srgbClr val="002060"/>
                </a:solidFill>
              </a:rPr>
              <a:t> </a:t>
            </a:r>
            <a:r>
              <a:rPr lang="en-US" sz="1900" dirty="0" err="1">
                <a:solidFill>
                  <a:srgbClr val="002060"/>
                </a:solidFill>
              </a:rPr>
              <a:t>educației</a:t>
            </a:r>
            <a:r>
              <a:rPr lang="en-US" sz="1900" dirty="0">
                <a:solidFill>
                  <a:srgbClr val="002060"/>
                </a:solidFill>
              </a:rPr>
              <a:t>, </a:t>
            </a:r>
            <a:r>
              <a:rPr lang="en-US" sz="1900" dirty="0" err="1">
                <a:solidFill>
                  <a:srgbClr val="002060"/>
                </a:solidFill>
              </a:rPr>
              <a:t>formării</a:t>
            </a:r>
            <a:r>
              <a:rPr lang="en-US" sz="1900" dirty="0">
                <a:solidFill>
                  <a:srgbClr val="002060"/>
                </a:solidFill>
              </a:rPr>
              <a:t>, </a:t>
            </a:r>
            <a:r>
              <a:rPr lang="en-US" sz="1900" dirty="0" err="1">
                <a:solidFill>
                  <a:srgbClr val="002060"/>
                </a:solidFill>
              </a:rPr>
              <a:t>tineretului</a:t>
            </a:r>
            <a:r>
              <a:rPr lang="en-US" sz="1900" dirty="0">
                <a:solidFill>
                  <a:srgbClr val="002060"/>
                </a:solidFill>
              </a:rPr>
              <a:t>, </a:t>
            </a:r>
            <a:r>
              <a:rPr lang="en-US" sz="1900" dirty="0" err="1">
                <a:solidFill>
                  <a:srgbClr val="002060"/>
                </a:solidFill>
              </a:rPr>
              <a:t>cercetării</a:t>
            </a:r>
            <a:r>
              <a:rPr lang="en-US" sz="1900" dirty="0">
                <a:solidFill>
                  <a:srgbClr val="002060"/>
                </a:solidFill>
              </a:rPr>
              <a:t> </a:t>
            </a:r>
            <a:r>
              <a:rPr lang="en-US" sz="1900" dirty="0" err="1">
                <a:solidFill>
                  <a:srgbClr val="002060"/>
                </a:solidFill>
              </a:rPr>
              <a:t>și</a:t>
            </a:r>
            <a:r>
              <a:rPr lang="en-US" sz="1900" dirty="0">
                <a:solidFill>
                  <a:srgbClr val="002060"/>
                </a:solidFill>
              </a:rPr>
              <a:t> </a:t>
            </a:r>
            <a:r>
              <a:rPr lang="en-US" sz="1900" dirty="0" err="1">
                <a:solidFill>
                  <a:srgbClr val="002060"/>
                </a:solidFill>
              </a:rPr>
              <a:t>inovației</a:t>
            </a:r>
            <a:r>
              <a:rPr lang="en-US" sz="1900" dirty="0">
                <a:solidFill>
                  <a:srgbClr val="002060"/>
                </a:solidFill>
              </a:rPr>
              <a:t>;</a:t>
            </a:r>
          </a:p>
          <a:p>
            <a:pPr lvl="1" algn="just">
              <a:lnSpc>
                <a:spcPct val="100000"/>
              </a:lnSpc>
            </a:pPr>
            <a:r>
              <a:rPr lang="it-IT" sz="1900" dirty="0">
                <a:solidFill>
                  <a:srgbClr val="002060"/>
                </a:solidFill>
              </a:rPr>
              <a:t> organizație, o asociație, un ONG non-profit</a:t>
            </a:r>
            <a:r>
              <a:rPr lang="ro-RO" sz="1900" dirty="0">
                <a:solidFill>
                  <a:srgbClr val="002060"/>
                </a:solidFill>
              </a:rPr>
              <a:t>;</a:t>
            </a:r>
          </a:p>
          <a:p>
            <a:pPr lvl="1" algn="just">
              <a:lnSpc>
                <a:spcPct val="100000"/>
              </a:lnSpc>
            </a:pPr>
            <a:r>
              <a:rPr lang="en-US" sz="1900" dirty="0">
                <a:solidFill>
                  <a:srgbClr val="002060"/>
                </a:solidFill>
              </a:rPr>
              <a:t>un organism care </a:t>
            </a:r>
            <a:r>
              <a:rPr lang="en-US" sz="1900" dirty="0" err="1">
                <a:solidFill>
                  <a:srgbClr val="002060"/>
                </a:solidFill>
              </a:rPr>
              <a:t>oferă</a:t>
            </a:r>
            <a:r>
              <a:rPr lang="en-US" sz="1900" dirty="0">
                <a:solidFill>
                  <a:srgbClr val="002060"/>
                </a:solidFill>
              </a:rPr>
              <a:t> </a:t>
            </a:r>
            <a:r>
              <a:rPr lang="en-US" sz="1900" dirty="0" err="1">
                <a:solidFill>
                  <a:srgbClr val="002060"/>
                </a:solidFill>
              </a:rPr>
              <a:t>servicii</a:t>
            </a:r>
            <a:r>
              <a:rPr lang="en-US" sz="1900" dirty="0">
                <a:solidFill>
                  <a:srgbClr val="002060"/>
                </a:solidFill>
              </a:rPr>
              <a:t> de </a:t>
            </a:r>
            <a:r>
              <a:rPr lang="en-US" sz="1900" dirty="0" err="1">
                <a:solidFill>
                  <a:srgbClr val="002060"/>
                </a:solidFill>
              </a:rPr>
              <a:t>orientare</a:t>
            </a:r>
            <a:r>
              <a:rPr lang="en-US" sz="1900" dirty="0">
                <a:solidFill>
                  <a:srgbClr val="002060"/>
                </a:solidFill>
              </a:rPr>
              <a:t> </a:t>
            </a:r>
            <a:r>
              <a:rPr lang="en-US" sz="1900" dirty="0" err="1">
                <a:solidFill>
                  <a:srgbClr val="002060"/>
                </a:solidFill>
              </a:rPr>
              <a:t>profesională</a:t>
            </a:r>
            <a:r>
              <a:rPr lang="en-US" sz="1900" dirty="0">
                <a:solidFill>
                  <a:srgbClr val="002060"/>
                </a:solidFill>
              </a:rPr>
              <a:t>, de </a:t>
            </a:r>
            <a:r>
              <a:rPr lang="en-US" sz="1900" dirty="0" err="1">
                <a:solidFill>
                  <a:srgbClr val="002060"/>
                </a:solidFill>
              </a:rPr>
              <a:t>consiliere</a:t>
            </a:r>
            <a:r>
              <a:rPr lang="en-US" sz="1900" dirty="0">
                <a:solidFill>
                  <a:srgbClr val="002060"/>
                </a:solidFill>
              </a:rPr>
              <a:t> </a:t>
            </a:r>
            <a:r>
              <a:rPr lang="en-US" sz="1900" dirty="0" err="1">
                <a:solidFill>
                  <a:srgbClr val="002060"/>
                </a:solidFill>
              </a:rPr>
              <a:t>profesională</a:t>
            </a:r>
            <a:r>
              <a:rPr lang="en-US" sz="1900" dirty="0">
                <a:solidFill>
                  <a:srgbClr val="002060"/>
                </a:solidFill>
              </a:rPr>
              <a:t> </a:t>
            </a:r>
            <a:r>
              <a:rPr lang="en-US" sz="1900" dirty="0" err="1">
                <a:solidFill>
                  <a:srgbClr val="002060"/>
                </a:solidFill>
              </a:rPr>
              <a:t>și</a:t>
            </a:r>
            <a:r>
              <a:rPr lang="en-US" sz="1900" dirty="0">
                <a:solidFill>
                  <a:srgbClr val="002060"/>
                </a:solidFill>
              </a:rPr>
              <a:t> de </a:t>
            </a:r>
            <a:r>
              <a:rPr lang="en-US" sz="1900" dirty="0" err="1">
                <a:solidFill>
                  <a:srgbClr val="002060"/>
                </a:solidFill>
              </a:rPr>
              <a:t>informare</a:t>
            </a:r>
            <a:r>
              <a:rPr lang="en-US" sz="1900" dirty="0">
                <a:solidFill>
                  <a:srgbClr val="002060"/>
                </a:solidFill>
              </a:rPr>
              <a:t>;</a:t>
            </a:r>
          </a:p>
        </p:txBody>
      </p:sp>
      <p:sp>
        <p:nvSpPr>
          <p:cNvPr id="7" name="Content Placeholder 6"/>
          <p:cNvSpPr>
            <a:spLocks noGrp="1"/>
          </p:cNvSpPr>
          <p:nvPr>
            <p:ph sz="quarter" idx="4"/>
          </p:nvPr>
        </p:nvSpPr>
        <p:spPr>
          <a:xfrm>
            <a:off x="6217920" y="1846052"/>
            <a:ext cx="5308672" cy="4114482"/>
          </a:xfrm>
        </p:spPr>
        <p:txBody>
          <a:bodyPr>
            <a:normAutofit/>
          </a:bodyPr>
          <a:lstStyle/>
          <a:p>
            <a:pPr marL="201168" lvl="1" indent="0" algn="just">
              <a:lnSpc>
                <a:spcPct val="100000"/>
              </a:lnSpc>
              <a:buNone/>
            </a:pPr>
            <a:r>
              <a:rPr lang="en-US" sz="1900" dirty="0" err="1">
                <a:solidFill>
                  <a:srgbClr val="002060"/>
                </a:solidFill>
              </a:rPr>
              <a:t>Aici</a:t>
            </a:r>
            <a:r>
              <a:rPr lang="en-US" sz="1900" dirty="0">
                <a:solidFill>
                  <a:srgbClr val="002060"/>
                </a:solidFill>
              </a:rPr>
              <a:t> </a:t>
            </a:r>
            <a:r>
              <a:rPr lang="ro-RO" sz="1900" dirty="0" smtClean="0">
                <a:solidFill>
                  <a:srgbClr val="002060"/>
                </a:solidFill>
              </a:rPr>
              <a:t>sunt incluse </a:t>
            </a:r>
            <a:r>
              <a:rPr lang="en-US" sz="1900" dirty="0" err="1" smtClean="0">
                <a:solidFill>
                  <a:srgbClr val="002060"/>
                </a:solidFill>
              </a:rPr>
              <a:t>și</a:t>
            </a:r>
            <a:r>
              <a:rPr lang="en-US" sz="1900" dirty="0">
                <a:solidFill>
                  <a:srgbClr val="002060"/>
                </a:solidFill>
              </a:rPr>
              <a:t>:</a:t>
            </a:r>
          </a:p>
          <a:p>
            <a:pPr lvl="1" algn="just">
              <a:lnSpc>
                <a:spcPct val="100000"/>
              </a:lnSpc>
            </a:pPr>
            <a:r>
              <a:rPr lang="en-US" sz="1900" dirty="0" err="1">
                <a:solidFill>
                  <a:srgbClr val="002060"/>
                </a:solidFill>
              </a:rPr>
              <a:t>Stagii</a:t>
            </a:r>
            <a:r>
              <a:rPr lang="en-US" sz="1900" dirty="0">
                <a:solidFill>
                  <a:srgbClr val="002060"/>
                </a:solidFill>
              </a:rPr>
              <a:t> de </a:t>
            </a:r>
            <a:r>
              <a:rPr lang="en-US" sz="1900" dirty="0" err="1">
                <a:solidFill>
                  <a:srgbClr val="002060"/>
                </a:solidFill>
              </a:rPr>
              <a:t>asistență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viitoarele</a:t>
            </a:r>
            <a:r>
              <a:rPr lang="en-US" sz="1900" dirty="0">
                <a:solidFill>
                  <a:srgbClr val="002060"/>
                </a:solidFill>
              </a:rPr>
              <a:t> cadre </a:t>
            </a:r>
            <a:r>
              <a:rPr lang="en-US" sz="1900" dirty="0" err="1">
                <a:solidFill>
                  <a:srgbClr val="002060"/>
                </a:solidFill>
              </a:rPr>
              <a:t>didactice</a:t>
            </a:r>
            <a:r>
              <a:rPr lang="en-US" sz="1900" dirty="0">
                <a:solidFill>
                  <a:srgbClr val="002060"/>
                </a:solidFill>
              </a:rPr>
              <a:t> - „assistantships”;</a:t>
            </a:r>
          </a:p>
          <a:p>
            <a:pPr lvl="1" algn="just">
              <a:lnSpc>
                <a:spcPct val="100000"/>
              </a:lnSpc>
            </a:pPr>
            <a:r>
              <a:rPr lang="en-US" sz="1900" dirty="0" err="1">
                <a:solidFill>
                  <a:srgbClr val="002060"/>
                </a:solidFill>
              </a:rPr>
              <a:t>Stagii</a:t>
            </a:r>
            <a:r>
              <a:rPr lang="en-US" sz="1900" dirty="0">
                <a:solidFill>
                  <a:srgbClr val="002060"/>
                </a:solidFill>
              </a:rPr>
              <a:t> de </a:t>
            </a:r>
            <a:r>
              <a:rPr lang="en-US" sz="1900" dirty="0" err="1">
                <a:solidFill>
                  <a:srgbClr val="002060"/>
                </a:solidFill>
              </a:rPr>
              <a:t>asistență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cercetare</a:t>
            </a:r>
            <a:r>
              <a:rPr lang="en-US" sz="1900" dirty="0">
                <a:solidFill>
                  <a:srgbClr val="002060"/>
                </a:solidFill>
              </a:rPr>
              <a:t> </a:t>
            </a:r>
            <a:r>
              <a:rPr lang="en-US" sz="1900" dirty="0" err="1">
                <a:solidFill>
                  <a:srgbClr val="002060"/>
                </a:solidFill>
              </a:rPr>
              <a:t>realizate</a:t>
            </a:r>
            <a:r>
              <a:rPr lang="en-US" sz="1900" dirty="0">
                <a:solidFill>
                  <a:srgbClr val="002060"/>
                </a:solidFill>
              </a:rPr>
              <a:t> </a:t>
            </a:r>
            <a:r>
              <a:rPr lang="en-US" sz="1900" dirty="0" err="1">
                <a:solidFill>
                  <a:srgbClr val="002060"/>
                </a:solidFill>
              </a:rPr>
              <a:t>în</a:t>
            </a:r>
            <a:r>
              <a:rPr lang="en-US" sz="1900" dirty="0">
                <a:solidFill>
                  <a:srgbClr val="002060"/>
                </a:solidFill>
              </a:rPr>
              <a:t> </a:t>
            </a:r>
            <a:r>
              <a:rPr lang="en-US" sz="1900" dirty="0" err="1">
                <a:solidFill>
                  <a:srgbClr val="002060"/>
                </a:solidFill>
              </a:rPr>
              <a:t>orice</a:t>
            </a:r>
            <a:r>
              <a:rPr lang="en-US" sz="1900" dirty="0">
                <a:solidFill>
                  <a:srgbClr val="002060"/>
                </a:solidFill>
              </a:rPr>
              <a:t> </a:t>
            </a:r>
            <a:r>
              <a:rPr lang="en-US" sz="1900" dirty="0" err="1">
                <a:solidFill>
                  <a:srgbClr val="002060"/>
                </a:solidFill>
              </a:rPr>
              <a:t>instituție</a:t>
            </a:r>
            <a:r>
              <a:rPr lang="en-US" sz="1900" dirty="0">
                <a:solidFill>
                  <a:srgbClr val="002060"/>
                </a:solidFill>
              </a:rPr>
              <a:t> de </a:t>
            </a:r>
            <a:r>
              <a:rPr lang="en-US" sz="1900" dirty="0" err="1">
                <a:solidFill>
                  <a:srgbClr val="002060"/>
                </a:solidFill>
              </a:rPr>
              <a:t>cercetare</a:t>
            </a:r>
            <a:r>
              <a:rPr lang="en-US" sz="1900" dirty="0">
                <a:solidFill>
                  <a:srgbClr val="002060"/>
                </a:solidFill>
              </a:rPr>
              <a:t> </a:t>
            </a:r>
            <a:r>
              <a:rPr lang="en-US" sz="1900" dirty="0" err="1">
                <a:solidFill>
                  <a:srgbClr val="002060"/>
                </a:solidFill>
              </a:rPr>
              <a:t>relevantă</a:t>
            </a:r>
            <a:r>
              <a:rPr lang="en-US" sz="1900" dirty="0">
                <a:solidFill>
                  <a:srgbClr val="002060"/>
                </a:solidFill>
              </a:rPr>
              <a:t>;</a:t>
            </a:r>
          </a:p>
          <a:p>
            <a:pPr lvl="1" algn="just">
              <a:lnSpc>
                <a:spcPct val="100000"/>
              </a:lnSpc>
            </a:pPr>
            <a:r>
              <a:rPr lang="en-US" sz="1900" dirty="0">
                <a:solidFill>
                  <a:srgbClr val="002060"/>
                </a:solidFill>
              </a:rPr>
              <a:t>Digital Opportunity </a:t>
            </a:r>
            <a:r>
              <a:rPr lang="en-US" sz="1900" dirty="0" smtClean="0">
                <a:solidFill>
                  <a:srgbClr val="002060"/>
                </a:solidFill>
              </a:rPr>
              <a:t>Traineeships</a:t>
            </a:r>
            <a:r>
              <a:rPr lang="ro-RO" sz="1900" dirty="0" smtClean="0">
                <a:solidFill>
                  <a:srgbClr val="002060"/>
                </a:solidFill>
              </a:rPr>
              <a:t> </a:t>
            </a:r>
            <a:r>
              <a:rPr lang="en-US" sz="1900" dirty="0" smtClean="0">
                <a:solidFill>
                  <a:srgbClr val="002060"/>
                </a:solidFill>
              </a:rPr>
              <a:t>-</a:t>
            </a:r>
            <a:r>
              <a:rPr lang="ro-RO" sz="1900" dirty="0" smtClean="0">
                <a:solidFill>
                  <a:srgbClr val="002060"/>
                </a:solidFill>
              </a:rPr>
              <a:t> </a:t>
            </a:r>
            <a:r>
              <a:rPr lang="en-US" sz="1900" dirty="0" err="1" smtClean="0">
                <a:solidFill>
                  <a:srgbClr val="002060"/>
                </a:solidFill>
              </a:rPr>
              <a:t>desfășurate</a:t>
            </a:r>
            <a:r>
              <a:rPr lang="en-US" sz="1900" dirty="0" smtClean="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obținerea</a:t>
            </a:r>
            <a:r>
              <a:rPr lang="en-US" sz="1900" dirty="0">
                <a:solidFill>
                  <a:srgbClr val="002060"/>
                </a:solidFill>
              </a:rPr>
              <a:t> de </a:t>
            </a:r>
            <a:r>
              <a:rPr lang="en-US" sz="1900" dirty="0" err="1">
                <a:solidFill>
                  <a:srgbClr val="002060"/>
                </a:solidFill>
              </a:rPr>
              <a:t>competențe</a:t>
            </a:r>
            <a:r>
              <a:rPr lang="en-US" sz="1900" dirty="0">
                <a:solidFill>
                  <a:srgbClr val="002060"/>
                </a:solidFill>
              </a:rPr>
              <a:t> </a:t>
            </a:r>
            <a:r>
              <a:rPr lang="en-US" sz="1900" dirty="0" err="1">
                <a:solidFill>
                  <a:srgbClr val="002060"/>
                </a:solidFill>
              </a:rPr>
              <a:t>digitale</a:t>
            </a:r>
            <a:r>
              <a:rPr lang="en-US" sz="1900" dirty="0">
                <a:solidFill>
                  <a:srgbClr val="002060"/>
                </a:solidFill>
              </a:rPr>
              <a:t>.</a:t>
            </a:r>
          </a:p>
          <a:p>
            <a:endParaRPr lang="en-GB" sz="1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 y="-516229"/>
            <a:ext cx="2215166" cy="2871303"/>
          </a:xfrm>
          <a:prstGeom prst="rect">
            <a:avLst/>
          </a:prstGeom>
        </p:spPr>
      </p:pic>
    </p:spTree>
    <p:extLst>
      <p:ext uri="{BB962C8B-B14F-4D97-AF65-F5344CB8AC3E}">
        <p14:creationId xmlns:p14="http://schemas.microsoft.com/office/powerpoint/2010/main" val="1094028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a:solidFill>
                  <a:srgbClr val="C00000"/>
                </a:solidFill>
              </a:rPr>
              <a:t>Instituţii</a:t>
            </a:r>
            <a:r>
              <a:rPr lang="en-US" b="1" dirty="0">
                <a:solidFill>
                  <a:srgbClr val="C00000"/>
                </a:solidFill>
              </a:rPr>
              <a:t> </a:t>
            </a:r>
            <a:r>
              <a:rPr lang="en-US" b="1" dirty="0" err="1">
                <a:solidFill>
                  <a:srgbClr val="C00000"/>
                </a:solidFill>
              </a:rPr>
              <a:t>neeligibile</a:t>
            </a:r>
            <a:r>
              <a:rPr lang="en-US" b="1" dirty="0">
                <a:solidFill>
                  <a:srgbClr val="C00000"/>
                </a:solidFill>
              </a:rPr>
              <a:t>:</a:t>
            </a:r>
            <a:endParaRPr lang="en-US" dirty="0">
              <a:solidFill>
                <a:srgbClr val="C00000"/>
              </a:solidFill>
            </a:endParaRPr>
          </a:p>
        </p:txBody>
      </p:sp>
      <p:sp>
        <p:nvSpPr>
          <p:cNvPr id="3" name="Content Placeholder 2"/>
          <p:cNvSpPr>
            <a:spLocks noGrp="1"/>
          </p:cNvSpPr>
          <p:nvPr>
            <p:ph idx="1"/>
          </p:nvPr>
        </p:nvSpPr>
        <p:spPr>
          <a:xfrm>
            <a:off x="1097280" y="1845734"/>
            <a:ext cx="5780038" cy="4023360"/>
          </a:xfrm>
        </p:spPr>
        <p:txBody>
          <a:bodyPr>
            <a:normAutofit/>
          </a:bodyPr>
          <a:lstStyle/>
          <a:p>
            <a:pPr>
              <a:lnSpc>
                <a:spcPct val="100000"/>
              </a:lnSpc>
              <a:buFont typeface="Wingdings" panose="05000000000000000000" pitchFamily="2" charset="2"/>
              <a:buChar char="§"/>
            </a:pPr>
            <a:endParaRPr lang="ro-RO" sz="2400" dirty="0">
              <a:solidFill>
                <a:srgbClr val="002060"/>
              </a:solidFill>
            </a:endParaRPr>
          </a:p>
          <a:p>
            <a:pPr>
              <a:lnSpc>
                <a:spcPct val="100000"/>
              </a:lnSpc>
              <a:buFont typeface="Wingdings" panose="05000000000000000000" pitchFamily="2" charset="2"/>
              <a:buChar char="§"/>
            </a:pPr>
            <a:r>
              <a:rPr lang="en-US" sz="2400" dirty="0">
                <a:solidFill>
                  <a:srgbClr val="002060"/>
                </a:solidFill>
              </a:rPr>
              <a:t> In</a:t>
            </a:r>
            <a:r>
              <a:rPr lang="ro-RO" sz="2400" dirty="0">
                <a:solidFill>
                  <a:srgbClr val="002060"/>
                </a:solidFill>
              </a:rPr>
              <a:t>s</a:t>
            </a:r>
            <a:r>
              <a:rPr lang="en-US" sz="2400" dirty="0" err="1">
                <a:solidFill>
                  <a:srgbClr val="002060"/>
                </a:solidFill>
              </a:rPr>
              <a:t>tituțiile</a:t>
            </a:r>
            <a:r>
              <a:rPr lang="en-US" sz="2400" dirty="0">
                <a:solidFill>
                  <a:srgbClr val="002060"/>
                </a:solidFill>
              </a:rPr>
              <a:t> UE </a:t>
            </a:r>
            <a:endParaRPr lang="ro-RO" sz="2400" dirty="0" smtClean="0">
              <a:solidFill>
                <a:srgbClr val="002060"/>
              </a:solidFill>
            </a:endParaRPr>
          </a:p>
          <a:p>
            <a:pPr>
              <a:lnSpc>
                <a:spcPct val="100000"/>
              </a:lnSpc>
              <a:buFont typeface="Wingdings" panose="05000000000000000000" pitchFamily="2" charset="2"/>
              <a:buChar char="§"/>
            </a:pPr>
            <a:r>
              <a:rPr lang="en-US" sz="2400" dirty="0" err="1" smtClean="0">
                <a:solidFill>
                  <a:srgbClr val="002060"/>
                </a:solidFill>
              </a:rPr>
              <a:t>Organizațiile</a:t>
            </a:r>
            <a:r>
              <a:rPr lang="en-US" sz="2400" dirty="0" smtClean="0">
                <a:solidFill>
                  <a:srgbClr val="002060"/>
                </a:solidFill>
              </a:rPr>
              <a:t> </a:t>
            </a:r>
            <a:r>
              <a:rPr lang="en-US" sz="2400" dirty="0">
                <a:solidFill>
                  <a:srgbClr val="002060"/>
                </a:solidFill>
              </a:rPr>
              <a:t>care </a:t>
            </a:r>
            <a:r>
              <a:rPr lang="en-US" sz="2400" dirty="0" err="1">
                <a:solidFill>
                  <a:srgbClr val="002060"/>
                </a:solidFill>
              </a:rPr>
              <a:t>gestionează</a:t>
            </a:r>
            <a:r>
              <a:rPr lang="en-US" sz="2400" dirty="0">
                <a:solidFill>
                  <a:srgbClr val="002060"/>
                </a:solidFill>
              </a:rPr>
              <a:t> </a:t>
            </a:r>
            <a:r>
              <a:rPr lang="en-US" sz="2400" dirty="0" err="1">
                <a:solidFill>
                  <a:srgbClr val="002060"/>
                </a:solidFill>
              </a:rPr>
              <a:t>programele</a:t>
            </a:r>
            <a:r>
              <a:rPr lang="en-US" sz="2400" dirty="0">
                <a:solidFill>
                  <a:srgbClr val="002060"/>
                </a:solidFill>
              </a:rPr>
              <a:t> UE, </a:t>
            </a:r>
            <a:r>
              <a:rPr lang="en-US" sz="2400" dirty="0" err="1">
                <a:solidFill>
                  <a:srgbClr val="002060"/>
                </a:solidFill>
              </a:rPr>
              <a:t>precum</a:t>
            </a:r>
            <a:r>
              <a:rPr lang="en-US" sz="2400" dirty="0">
                <a:solidFill>
                  <a:srgbClr val="002060"/>
                </a:solidFill>
              </a:rPr>
              <a:t> </a:t>
            </a:r>
            <a:r>
              <a:rPr lang="en-US" sz="2400" dirty="0" err="1">
                <a:solidFill>
                  <a:srgbClr val="002060"/>
                </a:solidFill>
              </a:rPr>
              <a:t>Agențiile</a:t>
            </a:r>
            <a:r>
              <a:rPr lang="en-US" sz="2400" dirty="0">
                <a:solidFill>
                  <a:srgbClr val="002060"/>
                </a:solidFill>
              </a:rPr>
              <a:t> </a:t>
            </a:r>
            <a:r>
              <a:rPr lang="en-US" sz="2400" dirty="0" err="1" smtClean="0">
                <a:solidFill>
                  <a:srgbClr val="002060"/>
                </a:solidFill>
              </a:rPr>
              <a:t>Naționale</a:t>
            </a:r>
            <a:endParaRPr lang="en-US" sz="2400" dirty="0">
              <a:solidFill>
                <a:srgbClr val="002060"/>
              </a:solidFill>
            </a:endParaRPr>
          </a:p>
          <a:p>
            <a:pPr>
              <a:lnSpc>
                <a:spcPct val="100000"/>
              </a:lnSpc>
            </a:pPr>
            <a:endParaRPr lang="en-US" sz="24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2326" y="2626750"/>
            <a:ext cx="2395471" cy="2461327"/>
          </a:xfrm>
          <a:prstGeom prst="rect">
            <a:avLst/>
          </a:prstGeom>
        </p:spPr>
      </p:pic>
    </p:spTree>
    <p:extLst>
      <p:ext uri="{BB962C8B-B14F-4D97-AF65-F5344CB8AC3E}">
        <p14:creationId xmlns:p14="http://schemas.microsoft.com/office/powerpoint/2010/main" val="906928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clrChange>
              <a:clrFrom>
                <a:srgbClr val="000000">
                  <a:alpha val="0"/>
                </a:srgbClr>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42126" y="16108"/>
            <a:ext cx="3972839" cy="216232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90859" cy="19908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459" y="1657350"/>
            <a:ext cx="4042404" cy="1248982"/>
          </a:xfrm>
          <a:prstGeom prst="rect">
            <a:avLst/>
          </a:prstGeom>
        </p:spPr>
      </p:pic>
      <p:sp>
        <p:nvSpPr>
          <p:cNvPr id="9" name="Rectangle 8"/>
          <p:cNvSpPr/>
          <p:nvPr/>
        </p:nvSpPr>
        <p:spPr>
          <a:xfrm>
            <a:off x="8139448" y="2183022"/>
            <a:ext cx="1944710" cy="42146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o-RO" sz="3200" b="1" dirty="0">
                <a:solidFill>
                  <a:srgbClr val="0070C0"/>
                </a:solidFill>
              </a:rPr>
              <a:t>ERASMUS </a:t>
            </a:r>
            <a:endParaRPr lang="en-US" sz="3200" b="1" dirty="0">
              <a:solidFill>
                <a:srgbClr val="0070C0"/>
              </a:solidFill>
            </a:endParaRPr>
          </a:p>
        </p:txBody>
      </p:sp>
      <p:sp>
        <p:nvSpPr>
          <p:cNvPr id="2" name="Title 1"/>
          <p:cNvSpPr>
            <a:spLocks noGrp="1"/>
          </p:cNvSpPr>
          <p:nvPr>
            <p:ph type="title"/>
          </p:nvPr>
        </p:nvSpPr>
        <p:spPr>
          <a:xfrm>
            <a:off x="1327683" y="326396"/>
            <a:ext cx="10058400" cy="1450757"/>
          </a:xfrm>
        </p:spPr>
        <p:txBody>
          <a:bodyPr/>
          <a:lstStyle/>
          <a:p>
            <a:pPr algn="ctr"/>
            <a:r>
              <a:rPr lang="ro-RO" b="1" dirty="0">
                <a:solidFill>
                  <a:srgbClr val="C00000"/>
                </a:solidFill>
              </a:rPr>
              <a:t>Beneficii</a:t>
            </a:r>
            <a:endParaRPr lang="en-US" dirty="0"/>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57597" y="2344088"/>
            <a:ext cx="2354258" cy="2497214"/>
          </a:xfrm>
        </p:spPr>
      </p:pic>
      <p:sp>
        <p:nvSpPr>
          <p:cNvPr id="5" name="Rectangle 4"/>
          <p:cNvSpPr/>
          <p:nvPr/>
        </p:nvSpPr>
        <p:spPr>
          <a:xfrm>
            <a:off x="1057597" y="1854558"/>
            <a:ext cx="2354258" cy="5151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err="1">
                <a:solidFill>
                  <a:srgbClr val="002060"/>
                </a:solidFill>
              </a:rPr>
              <a:t>Dezvoltare</a:t>
            </a:r>
            <a:r>
              <a:rPr lang="en-US" sz="2800" b="1" dirty="0">
                <a:solidFill>
                  <a:srgbClr val="002060"/>
                </a:solidFill>
              </a:rPr>
              <a:t> personal</a:t>
            </a:r>
            <a:r>
              <a:rPr lang="ro-RO" sz="2800" b="1" dirty="0">
                <a:solidFill>
                  <a:srgbClr val="002060"/>
                </a:solidFill>
              </a:rPr>
              <a:t>ă</a:t>
            </a:r>
            <a:endParaRPr lang="en-US" sz="2800" b="1" dirty="0">
              <a:solidFill>
                <a:srgbClr val="002060"/>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281" y="3709115"/>
            <a:ext cx="3048602" cy="2575775"/>
          </a:xfrm>
          <a:prstGeom prst="rect">
            <a:avLst/>
          </a:prstGeom>
        </p:spPr>
      </p:pic>
      <p:sp>
        <p:nvSpPr>
          <p:cNvPr id="7" name="Rectangle 6"/>
          <p:cNvSpPr/>
          <p:nvPr/>
        </p:nvSpPr>
        <p:spPr>
          <a:xfrm>
            <a:off x="3664507" y="3050146"/>
            <a:ext cx="2354258" cy="5151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err="1">
                <a:solidFill>
                  <a:srgbClr val="002060"/>
                </a:solidFill>
              </a:rPr>
              <a:t>Dezvoltare</a:t>
            </a:r>
            <a:r>
              <a:rPr lang="en-US" sz="2800" b="1" dirty="0">
                <a:solidFill>
                  <a:srgbClr val="002060"/>
                </a:solidFill>
              </a:rPr>
              <a:t> p</a:t>
            </a:r>
            <a:r>
              <a:rPr lang="ro-RO" sz="2800" b="1" dirty="0">
                <a:solidFill>
                  <a:srgbClr val="002060"/>
                </a:solidFill>
              </a:rPr>
              <a:t>rofesiona</a:t>
            </a:r>
            <a:r>
              <a:rPr lang="en-US" sz="2800" b="1" dirty="0">
                <a:solidFill>
                  <a:srgbClr val="002060"/>
                </a:solidFill>
              </a:rPr>
              <a:t>l</a:t>
            </a:r>
            <a:r>
              <a:rPr lang="ro-RO" sz="2800" b="1" dirty="0">
                <a:solidFill>
                  <a:srgbClr val="002060"/>
                </a:solidFill>
              </a:rPr>
              <a:t>ă</a:t>
            </a:r>
            <a:endParaRPr lang="en-US" sz="2800" b="1" dirty="0">
              <a:solidFill>
                <a:srgbClr val="002060"/>
              </a:solidFill>
            </a:endParaRPr>
          </a:p>
        </p:txBody>
      </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b="5007"/>
          <a:stretch/>
        </p:blipFill>
        <p:spPr>
          <a:xfrm>
            <a:off x="9096327" y="4096637"/>
            <a:ext cx="3095625" cy="2162496"/>
          </a:xfrm>
          <a:prstGeom prst="rect">
            <a:avLst/>
          </a:prstGeom>
        </p:spPr>
      </p:pic>
      <p:sp>
        <p:nvSpPr>
          <p:cNvPr id="11" name="Rectangle 10"/>
          <p:cNvSpPr/>
          <p:nvPr/>
        </p:nvSpPr>
        <p:spPr>
          <a:xfrm>
            <a:off x="9628546" y="3357668"/>
            <a:ext cx="2354258" cy="5151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o-RO" sz="2800" b="1" dirty="0">
                <a:solidFill>
                  <a:srgbClr val="002060"/>
                </a:solidFill>
              </a:rPr>
              <a:t>Comunicare interculturală</a:t>
            </a:r>
            <a:endParaRPr lang="en-US" sz="2800" b="1" dirty="0">
              <a:solidFill>
                <a:srgbClr val="002060"/>
              </a:solidFill>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6550" y="4045928"/>
            <a:ext cx="2197146" cy="2239105"/>
          </a:xfrm>
          <a:prstGeom prst="rect">
            <a:avLst/>
          </a:prstGeom>
        </p:spPr>
      </p:pic>
      <p:sp>
        <p:nvSpPr>
          <p:cNvPr id="14" name="Rectangle 13"/>
          <p:cNvSpPr/>
          <p:nvPr/>
        </p:nvSpPr>
        <p:spPr>
          <a:xfrm>
            <a:off x="6609438" y="3247627"/>
            <a:ext cx="2354258" cy="5151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err="1">
                <a:solidFill>
                  <a:srgbClr val="002060"/>
                </a:solidFill>
              </a:rPr>
              <a:t>Dezvoltare</a:t>
            </a:r>
            <a:r>
              <a:rPr lang="en-US" sz="2800" b="1" dirty="0">
                <a:solidFill>
                  <a:srgbClr val="002060"/>
                </a:solidFill>
              </a:rPr>
              <a:t> </a:t>
            </a:r>
            <a:r>
              <a:rPr lang="ro-RO" sz="2800" b="1" dirty="0">
                <a:solidFill>
                  <a:srgbClr val="002060"/>
                </a:solidFill>
              </a:rPr>
              <a:t>educaționa</a:t>
            </a:r>
            <a:r>
              <a:rPr lang="en-US" sz="2800" b="1" dirty="0">
                <a:solidFill>
                  <a:srgbClr val="002060"/>
                </a:solidFill>
              </a:rPr>
              <a:t>l</a:t>
            </a:r>
            <a:r>
              <a:rPr lang="ro-RO" sz="2800" b="1" dirty="0">
                <a:solidFill>
                  <a:srgbClr val="002060"/>
                </a:solidFill>
              </a:rPr>
              <a:t>ă</a:t>
            </a:r>
            <a:endParaRPr lang="en-US" sz="2800" b="1" dirty="0">
              <a:solidFill>
                <a:srgbClr val="002060"/>
              </a:solidFill>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292" y="4652281"/>
            <a:ext cx="2211919" cy="2102688"/>
          </a:xfrm>
          <a:prstGeom prst="rect">
            <a:avLst/>
          </a:prstGeom>
        </p:spPr>
      </p:pic>
    </p:spTree>
    <p:extLst>
      <p:ext uri="{BB962C8B-B14F-4D97-AF65-F5344CB8AC3E}">
        <p14:creationId xmlns:p14="http://schemas.microsoft.com/office/powerpoint/2010/main" val="377920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o-RO" b="1" dirty="0">
                <a:solidFill>
                  <a:srgbClr val="C00000"/>
                </a:solidFill>
              </a:rPr>
              <a:t>IMPORTANT! </a:t>
            </a:r>
            <a:br>
              <a:rPr lang="ro-RO" b="1" dirty="0">
                <a:solidFill>
                  <a:srgbClr val="C00000"/>
                </a:solidFill>
              </a:rPr>
            </a:br>
            <a:r>
              <a:rPr lang="ro-RO" b="1" dirty="0">
                <a:solidFill>
                  <a:srgbClr val="C00000"/>
                </a:solidFill>
              </a:rPr>
              <a:t>Identificarea unui loc de practică</a:t>
            </a:r>
            <a:endParaRPr lang="en-US" dirty="0"/>
          </a:p>
        </p:txBody>
      </p:sp>
      <p:sp>
        <p:nvSpPr>
          <p:cNvPr id="3" name="Content Placeholder 2"/>
          <p:cNvSpPr>
            <a:spLocks noGrp="1"/>
          </p:cNvSpPr>
          <p:nvPr>
            <p:ph idx="1"/>
          </p:nvPr>
        </p:nvSpPr>
        <p:spPr>
          <a:xfrm>
            <a:off x="4983061" y="1845734"/>
            <a:ext cx="6710955" cy="4023360"/>
          </a:xfrm>
        </p:spPr>
        <p:txBody>
          <a:bodyPr>
            <a:normAutofit/>
          </a:bodyPr>
          <a:lstStyle/>
          <a:p>
            <a:pPr marL="0" indent="0" algn="just">
              <a:buNone/>
            </a:pPr>
            <a:r>
              <a:rPr lang="en-US" sz="2100" dirty="0">
                <a:solidFill>
                  <a:srgbClr val="002060"/>
                </a:solidFill>
              </a:rPr>
              <a:t>Pot </a:t>
            </a:r>
            <a:r>
              <a:rPr lang="en-US" sz="2100" dirty="0" err="1">
                <a:solidFill>
                  <a:srgbClr val="002060"/>
                </a:solidFill>
              </a:rPr>
              <a:t>participa</a:t>
            </a:r>
            <a:r>
              <a:rPr lang="en-US" sz="2100" dirty="0">
                <a:solidFill>
                  <a:srgbClr val="002060"/>
                </a:solidFill>
              </a:rPr>
              <a:t> la </a:t>
            </a:r>
            <a:r>
              <a:rPr lang="en-US" sz="2100" dirty="0" err="1">
                <a:solidFill>
                  <a:srgbClr val="002060"/>
                </a:solidFill>
              </a:rPr>
              <a:t>selecți</a:t>
            </a:r>
            <a:r>
              <a:rPr lang="ro-RO" sz="2100" dirty="0">
                <a:solidFill>
                  <a:srgbClr val="002060"/>
                </a:solidFill>
              </a:rPr>
              <a:t>i:</a:t>
            </a:r>
          </a:p>
          <a:p>
            <a:pPr algn="just">
              <a:buFont typeface="Wingdings" panose="05000000000000000000" pitchFamily="2" charset="2"/>
              <a:buChar char="§"/>
            </a:pPr>
            <a:r>
              <a:rPr lang="ro-RO" sz="2100" b="1" dirty="0" smtClean="0">
                <a:solidFill>
                  <a:srgbClr val="002060"/>
                </a:solidFill>
              </a:rPr>
              <a:t>studenții </a:t>
            </a:r>
            <a:r>
              <a:rPr lang="ro-RO" sz="2100" b="1" dirty="0">
                <a:solidFill>
                  <a:srgbClr val="002060"/>
                </a:solidFill>
              </a:rPr>
              <a:t>care participă la selecții pe locuri oferite de FEAA </a:t>
            </a:r>
            <a:r>
              <a:rPr lang="ro-RO" sz="2100" dirty="0">
                <a:solidFill>
                  <a:srgbClr val="002060"/>
                </a:solidFill>
              </a:rPr>
              <a:t>(selecții organizate ori de câte ori facultatea obține stagii de la diverși parteneri</a:t>
            </a:r>
            <a:r>
              <a:rPr lang="ro-RO" sz="2100" dirty="0" smtClean="0">
                <a:solidFill>
                  <a:srgbClr val="002060"/>
                </a:solidFill>
              </a:rPr>
              <a:t>)</a:t>
            </a:r>
          </a:p>
          <a:p>
            <a:pPr algn="just">
              <a:buFont typeface="Wingdings" panose="05000000000000000000" pitchFamily="2" charset="2"/>
              <a:buChar char="§"/>
            </a:pPr>
            <a:r>
              <a:rPr lang="en-US" sz="2100" b="1" dirty="0" err="1">
                <a:solidFill>
                  <a:srgbClr val="002060"/>
                </a:solidFill>
              </a:rPr>
              <a:t>studenții</a:t>
            </a:r>
            <a:r>
              <a:rPr lang="en-US" sz="2100" b="1" dirty="0">
                <a:solidFill>
                  <a:srgbClr val="002060"/>
                </a:solidFill>
              </a:rPr>
              <a:t> care </a:t>
            </a:r>
            <a:r>
              <a:rPr lang="en-US" sz="2100" b="1" dirty="0" err="1">
                <a:solidFill>
                  <a:srgbClr val="002060"/>
                </a:solidFill>
              </a:rPr>
              <a:t>fac</a:t>
            </a:r>
            <a:r>
              <a:rPr lang="en-US" sz="2100" b="1" dirty="0">
                <a:solidFill>
                  <a:srgbClr val="002060"/>
                </a:solidFill>
              </a:rPr>
              <a:t> </a:t>
            </a:r>
            <a:r>
              <a:rPr lang="en-US" sz="2100" b="1" dirty="0" err="1">
                <a:solidFill>
                  <a:srgbClr val="002060"/>
                </a:solidFill>
              </a:rPr>
              <a:t>dovada</a:t>
            </a:r>
            <a:r>
              <a:rPr lang="en-US" sz="2100" b="1" dirty="0">
                <a:solidFill>
                  <a:srgbClr val="002060"/>
                </a:solidFill>
              </a:rPr>
              <a:t> </a:t>
            </a:r>
            <a:r>
              <a:rPr lang="en-US" sz="2100" b="1" dirty="0" err="1">
                <a:solidFill>
                  <a:srgbClr val="002060"/>
                </a:solidFill>
              </a:rPr>
              <a:t>unei</a:t>
            </a:r>
            <a:r>
              <a:rPr lang="en-US" sz="2100" b="1" dirty="0">
                <a:solidFill>
                  <a:srgbClr val="002060"/>
                </a:solidFill>
              </a:rPr>
              <a:t> </a:t>
            </a:r>
            <a:r>
              <a:rPr lang="en-US" sz="2100" b="1" dirty="0" err="1">
                <a:solidFill>
                  <a:srgbClr val="002060"/>
                </a:solidFill>
              </a:rPr>
              <a:t>invitații</a:t>
            </a:r>
            <a:r>
              <a:rPr lang="en-US" sz="2100" b="1" dirty="0">
                <a:solidFill>
                  <a:srgbClr val="002060"/>
                </a:solidFill>
              </a:rPr>
              <a:t>/</a:t>
            </a:r>
            <a:r>
              <a:rPr lang="en-US" sz="2100" b="1" dirty="0" err="1">
                <a:solidFill>
                  <a:srgbClr val="002060"/>
                </a:solidFill>
              </a:rPr>
              <a:t>scrisori</a:t>
            </a:r>
            <a:r>
              <a:rPr lang="en-US" sz="2100" b="1" dirty="0">
                <a:solidFill>
                  <a:srgbClr val="002060"/>
                </a:solidFill>
              </a:rPr>
              <a:t>/e-mail de </a:t>
            </a:r>
            <a:r>
              <a:rPr lang="en-US" sz="2100" b="1" dirty="0" err="1">
                <a:solidFill>
                  <a:srgbClr val="002060"/>
                </a:solidFill>
              </a:rPr>
              <a:t>confirmare</a:t>
            </a:r>
            <a:r>
              <a:rPr lang="en-US" sz="2100" b="1" dirty="0">
                <a:solidFill>
                  <a:srgbClr val="002060"/>
                </a:solidFill>
              </a:rPr>
              <a:t> din </a:t>
            </a:r>
            <a:r>
              <a:rPr lang="en-US" sz="2100" b="1" dirty="0" err="1">
                <a:solidFill>
                  <a:srgbClr val="002060"/>
                </a:solidFill>
              </a:rPr>
              <a:t>partea</a:t>
            </a:r>
            <a:r>
              <a:rPr lang="en-US" sz="2100" b="1" dirty="0">
                <a:solidFill>
                  <a:srgbClr val="002060"/>
                </a:solidFill>
              </a:rPr>
              <a:t> </a:t>
            </a:r>
            <a:r>
              <a:rPr lang="en-US" sz="2100" b="1" dirty="0" err="1">
                <a:solidFill>
                  <a:srgbClr val="002060"/>
                </a:solidFill>
              </a:rPr>
              <a:t>unei</a:t>
            </a:r>
            <a:r>
              <a:rPr lang="en-US" sz="2100" b="1" dirty="0">
                <a:solidFill>
                  <a:srgbClr val="002060"/>
                </a:solidFill>
              </a:rPr>
              <a:t> </a:t>
            </a:r>
            <a:r>
              <a:rPr lang="en-US" sz="2100" b="1" dirty="0" err="1">
                <a:solidFill>
                  <a:srgbClr val="002060"/>
                </a:solidFill>
              </a:rPr>
              <a:t>instituții</a:t>
            </a:r>
            <a:r>
              <a:rPr lang="en-US" sz="2100" b="1" dirty="0">
                <a:solidFill>
                  <a:srgbClr val="002060"/>
                </a:solidFill>
              </a:rPr>
              <a:t> </a:t>
            </a:r>
            <a:r>
              <a:rPr lang="en-US" sz="2100" b="1" dirty="0" err="1">
                <a:solidFill>
                  <a:srgbClr val="002060"/>
                </a:solidFill>
              </a:rPr>
              <a:t>eligibile</a:t>
            </a:r>
            <a:r>
              <a:rPr lang="en-US" sz="2100" b="1" dirty="0">
                <a:solidFill>
                  <a:srgbClr val="002060"/>
                </a:solidFill>
              </a:rPr>
              <a:t> </a:t>
            </a:r>
            <a:r>
              <a:rPr lang="en-US" sz="2100" dirty="0">
                <a:solidFill>
                  <a:srgbClr val="002060"/>
                </a:solidFill>
              </a:rPr>
              <a:t>(</a:t>
            </a:r>
            <a:r>
              <a:rPr lang="en-US" sz="2100" dirty="0" err="1" smtClean="0">
                <a:solidFill>
                  <a:srgbClr val="002060"/>
                </a:solidFill>
              </a:rPr>
              <a:t>anun</a:t>
            </a:r>
            <a:r>
              <a:rPr lang="ro-RO" sz="2100" dirty="0" smtClean="0">
                <a:solidFill>
                  <a:srgbClr val="002060"/>
                </a:solidFill>
              </a:rPr>
              <a:t>țâ</a:t>
            </a:r>
            <a:r>
              <a:rPr lang="en-US" sz="2100" dirty="0" err="1">
                <a:solidFill>
                  <a:srgbClr val="002060"/>
                </a:solidFill>
              </a:rPr>
              <a:t>nd</a:t>
            </a:r>
            <a:r>
              <a:rPr lang="ro-RO" sz="2100" dirty="0">
                <a:solidFill>
                  <a:srgbClr val="002060"/>
                </a:solidFill>
              </a:rPr>
              <a:t>,</a:t>
            </a:r>
            <a:r>
              <a:rPr lang="en-US" sz="2100" dirty="0">
                <a:solidFill>
                  <a:srgbClr val="002060"/>
                </a:solidFill>
              </a:rPr>
              <a:t> </a:t>
            </a:r>
            <a:r>
              <a:rPr lang="ro-RO" sz="2100" dirty="0">
                <a:solidFill>
                  <a:srgbClr val="002060"/>
                </a:solidFill>
              </a:rPr>
              <a:t>î</a:t>
            </a:r>
            <a:r>
              <a:rPr lang="en-US" sz="2100" dirty="0">
                <a:solidFill>
                  <a:srgbClr val="002060"/>
                </a:solidFill>
              </a:rPr>
              <a:t>n </a:t>
            </a:r>
            <a:r>
              <a:rPr lang="en-US" sz="2100" dirty="0" err="1">
                <a:solidFill>
                  <a:srgbClr val="002060"/>
                </a:solidFill>
              </a:rPr>
              <a:t>prealabil</a:t>
            </a:r>
            <a:r>
              <a:rPr lang="ro-RO" sz="2100" dirty="0">
                <a:solidFill>
                  <a:srgbClr val="002060"/>
                </a:solidFill>
              </a:rPr>
              <a:t>,</a:t>
            </a:r>
            <a:r>
              <a:rPr lang="en-US" sz="2100" dirty="0">
                <a:solidFill>
                  <a:srgbClr val="002060"/>
                </a:solidFill>
              </a:rPr>
              <a:t> </a:t>
            </a:r>
            <a:r>
              <a:rPr lang="ro-RO" sz="2100" dirty="0">
                <a:solidFill>
                  <a:srgbClr val="002060"/>
                </a:solidFill>
              </a:rPr>
              <a:t>D</a:t>
            </a:r>
            <a:r>
              <a:rPr lang="en-US" sz="2100" dirty="0">
                <a:solidFill>
                  <a:srgbClr val="002060"/>
                </a:solidFill>
              </a:rPr>
              <a:t>ep</a:t>
            </a:r>
            <a:r>
              <a:rPr lang="ro-RO" sz="2100" dirty="0">
                <a:solidFill>
                  <a:srgbClr val="002060"/>
                </a:solidFill>
              </a:rPr>
              <a:t>ar</a:t>
            </a:r>
            <a:r>
              <a:rPr lang="en-US" sz="2100" dirty="0">
                <a:solidFill>
                  <a:srgbClr val="002060"/>
                </a:solidFill>
              </a:rPr>
              <a:t>t</a:t>
            </a:r>
            <a:r>
              <a:rPr lang="ro-RO" sz="2100" dirty="0">
                <a:solidFill>
                  <a:srgbClr val="002060"/>
                </a:solidFill>
              </a:rPr>
              <a:t>amentul de</a:t>
            </a:r>
            <a:r>
              <a:rPr lang="en-US" sz="2100" dirty="0">
                <a:solidFill>
                  <a:srgbClr val="002060"/>
                </a:solidFill>
              </a:rPr>
              <a:t> </a:t>
            </a:r>
            <a:r>
              <a:rPr lang="en-US" sz="2100" dirty="0" err="1">
                <a:solidFill>
                  <a:srgbClr val="002060"/>
                </a:solidFill>
              </a:rPr>
              <a:t>Rela</a:t>
            </a:r>
            <a:r>
              <a:rPr lang="ro-RO" sz="2100" dirty="0">
                <a:solidFill>
                  <a:srgbClr val="002060"/>
                </a:solidFill>
              </a:rPr>
              <a:t>ții</a:t>
            </a:r>
            <a:r>
              <a:rPr lang="en-US" sz="2100" dirty="0">
                <a:solidFill>
                  <a:srgbClr val="002060"/>
                </a:solidFill>
              </a:rPr>
              <a:t> </a:t>
            </a:r>
            <a:r>
              <a:rPr lang="ro-RO" sz="2100" dirty="0">
                <a:solidFill>
                  <a:srgbClr val="002060"/>
                </a:solidFill>
              </a:rPr>
              <a:t>I</a:t>
            </a:r>
            <a:r>
              <a:rPr lang="en-US" sz="2100" dirty="0" err="1">
                <a:solidFill>
                  <a:srgbClr val="002060"/>
                </a:solidFill>
              </a:rPr>
              <a:t>nterna</a:t>
            </a:r>
            <a:r>
              <a:rPr lang="ro-RO" sz="2100" dirty="0">
                <a:solidFill>
                  <a:srgbClr val="002060"/>
                </a:solidFill>
              </a:rPr>
              <a:t>ț</a:t>
            </a:r>
            <a:r>
              <a:rPr lang="en-US" sz="2100" dirty="0" err="1">
                <a:solidFill>
                  <a:srgbClr val="002060"/>
                </a:solidFill>
              </a:rPr>
              <a:t>ionale</a:t>
            </a:r>
            <a:r>
              <a:rPr lang="en-US" sz="2100" dirty="0">
                <a:solidFill>
                  <a:srgbClr val="002060"/>
                </a:solidFill>
              </a:rPr>
              <a:t> FEAA</a:t>
            </a:r>
            <a:r>
              <a:rPr lang="ro-RO" sz="2100" dirty="0">
                <a:solidFill>
                  <a:srgbClr val="002060"/>
                </a:solidFill>
              </a:rPr>
              <a:t> că </a:t>
            </a:r>
            <a:r>
              <a:rPr lang="en-US" sz="2100" dirty="0">
                <a:solidFill>
                  <a:srgbClr val="002060"/>
                </a:solidFill>
              </a:rPr>
              <a:t>au g</a:t>
            </a:r>
            <a:r>
              <a:rPr lang="ro-RO" sz="2100" dirty="0">
                <a:solidFill>
                  <a:srgbClr val="002060"/>
                </a:solidFill>
              </a:rPr>
              <a:t>ăsit singuri stagii de practică</a:t>
            </a:r>
            <a:r>
              <a:rPr lang="ro-RO" sz="2100" dirty="0" smtClean="0">
                <a:solidFill>
                  <a:srgbClr val="002060"/>
                </a:solidFill>
              </a:rPr>
              <a:t>*)</a:t>
            </a:r>
            <a:endParaRPr lang="ro-RO" sz="2100" dirty="0">
              <a:solidFill>
                <a:srgbClr val="002060"/>
              </a:solidFill>
            </a:endParaRPr>
          </a:p>
          <a:p>
            <a:pPr marL="0" indent="0" algn="just">
              <a:buNone/>
            </a:pPr>
            <a:r>
              <a:rPr lang="ro-RO" sz="2100" dirty="0">
                <a:solidFill>
                  <a:srgbClr val="002060"/>
                </a:solidFill>
              </a:rPr>
              <a:t>*Exemple: </a:t>
            </a:r>
            <a:r>
              <a:rPr lang="en-US" sz="2100" dirty="0" err="1" smtClean="0">
                <a:solidFill>
                  <a:srgbClr val="002060"/>
                </a:solidFill>
              </a:rPr>
              <a:t>compani</a:t>
            </a:r>
            <a:r>
              <a:rPr lang="ro-RO" sz="2100" dirty="0" smtClean="0">
                <a:solidFill>
                  <a:srgbClr val="002060"/>
                </a:solidFill>
              </a:rPr>
              <a:t>i</a:t>
            </a:r>
            <a:r>
              <a:rPr lang="en-US" sz="2100" dirty="0" smtClean="0">
                <a:solidFill>
                  <a:srgbClr val="002060"/>
                </a:solidFill>
              </a:rPr>
              <a:t> public</a:t>
            </a:r>
            <a:r>
              <a:rPr lang="ro-RO" sz="2100" dirty="0" smtClean="0">
                <a:solidFill>
                  <a:srgbClr val="002060"/>
                </a:solidFill>
              </a:rPr>
              <a:t>e </a:t>
            </a:r>
            <a:r>
              <a:rPr lang="en-US" sz="2100" dirty="0" err="1" smtClean="0">
                <a:solidFill>
                  <a:srgbClr val="002060"/>
                </a:solidFill>
              </a:rPr>
              <a:t>sau</a:t>
            </a:r>
            <a:r>
              <a:rPr lang="en-US" sz="2100" dirty="0" smtClean="0">
                <a:solidFill>
                  <a:srgbClr val="002060"/>
                </a:solidFill>
              </a:rPr>
              <a:t> </a:t>
            </a:r>
            <a:r>
              <a:rPr lang="en-US" sz="2100" dirty="0" err="1" smtClean="0">
                <a:solidFill>
                  <a:srgbClr val="002060"/>
                </a:solidFill>
              </a:rPr>
              <a:t>privat</a:t>
            </a:r>
            <a:r>
              <a:rPr lang="ro-RO" sz="2100" dirty="0" smtClean="0">
                <a:solidFill>
                  <a:srgbClr val="002060"/>
                </a:solidFill>
              </a:rPr>
              <a:t>e,</a:t>
            </a:r>
            <a:r>
              <a:rPr lang="en-US" sz="2100" dirty="0" smtClean="0">
                <a:solidFill>
                  <a:srgbClr val="002060"/>
                </a:solidFill>
              </a:rPr>
              <a:t> </a:t>
            </a:r>
            <a:r>
              <a:rPr lang="en-US" sz="2100" dirty="0" err="1" smtClean="0">
                <a:solidFill>
                  <a:srgbClr val="002060"/>
                </a:solidFill>
              </a:rPr>
              <a:t>instituți</a:t>
            </a:r>
            <a:r>
              <a:rPr lang="ro-RO" sz="2100" dirty="0" smtClean="0">
                <a:solidFill>
                  <a:srgbClr val="002060"/>
                </a:solidFill>
              </a:rPr>
              <a:t>i</a:t>
            </a:r>
            <a:r>
              <a:rPr lang="en-US" sz="2100" dirty="0" smtClean="0">
                <a:solidFill>
                  <a:srgbClr val="002060"/>
                </a:solidFill>
              </a:rPr>
              <a:t> public</a:t>
            </a:r>
            <a:r>
              <a:rPr lang="ro-RO" sz="2100" dirty="0" smtClean="0">
                <a:solidFill>
                  <a:srgbClr val="002060"/>
                </a:solidFill>
              </a:rPr>
              <a:t>e, </a:t>
            </a:r>
            <a:r>
              <a:rPr lang="en-US" sz="2100" dirty="0">
                <a:solidFill>
                  <a:srgbClr val="002060"/>
                </a:solidFill>
              </a:rPr>
              <a:t>un </a:t>
            </a:r>
            <a:r>
              <a:rPr lang="en-US" sz="2100" dirty="0" err="1">
                <a:solidFill>
                  <a:srgbClr val="002060"/>
                </a:solidFill>
              </a:rPr>
              <a:t>partener</a:t>
            </a:r>
            <a:r>
              <a:rPr lang="en-US" sz="2100" dirty="0">
                <a:solidFill>
                  <a:srgbClr val="002060"/>
                </a:solidFill>
              </a:rPr>
              <a:t> social</a:t>
            </a:r>
            <a:r>
              <a:rPr lang="ro-RO" sz="2100" dirty="0" smtClean="0">
                <a:solidFill>
                  <a:srgbClr val="002060"/>
                </a:solidFill>
              </a:rPr>
              <a:t>, un </a:t>
            </a:r>
            <a:r>
              <a:rPr lang="en-US" sz="2100" dirty="0" err="1" smtClean="0">
                <a:solidFill>
                  <a:srgbClr val="002060"/>
                </a:solidFill>
              </a:rPr>
              <a:t>institut</a:t>
            </a:r>
            <a:r>
              <a:rPr lang="en-US" sz="2100" dirty="0" smtClean="0">
                <a:solidFill>
                  <a:srgbClr val="002060"/>
                </a:solidFill>
              </a:rPr>
              <a:t> </a:t>
            </a:r>
            <a:r>
              <a:rPr lang="en-US" sz="2100" dirty="0">
                <a:solidFill>
                  <a:srgbClr val="002060"/>
                </a:solidFill>
              </a:rPr>
              <a:t>de </a:t>
            </a:r>
            <a:r>
              <a:rPr lang="en-US" sz="2100" dirty="0" err="1">
                <a:solidFill>
                  <a:srgbClr val="002060"/>
                </a:solidFill>
              </a:rPr>
              <a:t>cercetare</a:t>
            </a:r>
            <a:r>
              <a:rPr lang="en-US" sz="2100" dirty="0">
                <a:solidFill>
                  <a:srgbClr val="002060"/>
                </a:solidFill>
              </a:rPr>
              <a:t>,</a:t>
            </a:r>
            <a:r>
              <a:rPr lang="ro-RO" sz="2100" dirty="0">
                <a:solidFill>
                  <a:srgbClr val="002060"/>
                </a:solidFill>
              </a:rPr>
              <a:t> </a:t>
            </a:r>
            <a:r>
              <a:rPr lang="en-US" sz="2100" dirty="0">
                <a:solidFill>
                  <a:srgbClr val="002060"/>
                </a:solidFill>
              </a:rPr>
              <a:t>o </a:t>
            </a:r>
            <a:r>
              <a:rPr lang="en-US" sz="2100" dirty="0" err="1" smtClean="0">
                <a:solidFill>
                  <a:srgbClr val="002060"/>
                </a:solidFill>
              </a:rPr>
              <a:t>fundație</a:t>
            </a:r>
            <a:r>
              <a:rPr lang="ro-RO" sz="2100" dirty="0" smtClean="0">
                <a:solidFill>
                  <a:srgbClr val="002060"/>
                </a:solidFill>
              </a:rPr>
              <a:t> etc.</a:t>
            </a:r>
            <a:endParaRPr lang="en-US" sz="2100" dirty="0">
              <a:solidFill>
                <a:srgbClr val="002060"/>
              </a:solidFill>
            </a:endParaRPr>
          </a:p>
          <a:p>
            <a:pPr algn="just">
              <a:buFont typeface="Wingdings" panose="05000000000000000000" pitchFamily="2" charset="2"/>
              <a:buChar char="§"/>
            </a:pPr>
            <a:endParaRPr lang="en-US" sz="28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77" y="2013358"/>
            <a:ext cx="4577882" cy="2993520"/>
          </a:xfrm>
          <a:prstGeom prst="rect">
            <a:avLst/>
          </a:prstGeom>
        </p:spPr>
      </p:pic>
    </p:spTree>
    <p:extLst>
      <p:ext uri="{BB962C8B-B14F-4D97-AF65-F5344CB8AC3E}">
        <p14:creationId xmlns:p14="http://schemas.microsoft.com/office/powerpoint/2010/main" val="3023918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solidFill>
                  <a:srgbClr val="C00000"/>
                </a:solidFill>
              </a:rPr>
              <a:t>Oferte de mobilități de practică – </a:t>
            </a:r>
            <a:r>
              <a:rPr lang="ro-RO" b="1" dirty="0" smtClean="0">
                <a:solidFill>
                  <a:srgbClr val="C00000"/>
                </a:solidFill>
              </a:rPr>
              <a:t/>
            </a:r>
            <a:br>
              <a:rPr lang="ro-RO" b="1" dirty="0" smtClean="0">
                <a:solidFill>
                  <a:srgbClr val="C00000"/>
                </a:solidFill>
              </a:rPr>
            </a:br>
            <a:r>
              <a:rPr lang="ro-RO" b="1" dirty="0" smtClean="0">
                <a:solidFill>
                  <a:srgbClr val="C00000"/>
                </a:solidFill>
              </a:rPr>
              <a:t>2025-2026</a:t>
            </a:r>
            <a:endParaRPr lang="ro-RO" dirty="0"/>
          </a:p>
        </p:txBody>
      </p:sp>
      <p:sp>
        <p:nvSpPr>
          <p:cNvPr id="3" name="Content Placeholder 2"/>
          <p:cNvSpPr>
            <a:spLocks noGrp="1"/>
          </p:cNvSpPr>
          <p:nvPr>
            <p:ph idx="1"/>
          </p:nvPr>
        </p:nvSpPr>
        <p:spPr>
          <a:xfrm>
            <a:off x="1097280" y="1845734"/>
            <a:ext cx="4656975" cy="4351866"/>
          </a:xfrm>
        </p:spPr>
        <p:txBody>
          <a:bodyPr>
            <a:normAutofit fontScale="85000" lnSpcReduction="20000"/>
          </a:bodyPr>
          <a:lstStyle/>
          <a:p>
            <a:pPr>
              <a:buFont typeface="Wingdings" panose="05000000000000000000" pitchFamily="2" charset="2"/>
              <a:buChar char="Ø"/>
            </a:pPr>
            <a:r>
              <a:rPr lang="ro-RO" sz="3600" dirty="0" smtClean="0"/>
              <a:t>Job Trust</a:t>
            </a:r>
          </a:p>
          <a:p>
            <a:pPr marL="720000">
              <a:buFont typeface="Wingdings" panose="05000000000000000000" pitchFamily="2" charset="2"/>
              <a:buChar char="Ø"/>
            </a:pPr>
            <a:r>
              <a:rPr lang="ro-RO" sz="3600" dirty="0"/>
              <a:t>iPractice </a:t>
            </a:r>
            <a:r>
              <a:rPr lang="ro-RO" sz="3600" dirty="0" smtClean="0"/>
              <a:t>Internships</a:t>
            </a:r>
          </a:p>
          <a:p>
            <a:pPr>
              <a:buFont typeface="Wingdings" panose="05000000000000000000" pitchFamily="2" charset="2"/>
              <a:buChar char="Ø"/>
            </a:pPr>
            <a:r>
              <a:rPr lang="ro-RO" sz="3600" dirty="0" smtClean="0"/>
              <a:t>Startup Greece</a:t>
            </a:r>
          </a:p>
          <a:p>
            <a:pPr marL="720000">
              <a:buFont typeface="Wingdings" panose="05000000000000000000" pitchFamily="2" charset="2"/>
              <a:buChar char="Ø"/>
            </a:pPr>
            <a:r>
              <a:rPr lang="ro-RO" sz="3600" dirty="0" smtClean="0"/>
              <a:t>España SA</a:t>
            </a:r>
          </a:p>
          <a:p>
            <a:pPr>
              <a:buFont typeface="Wingdings" panose="05000000000000000000" pitchFamily="2" charset="2"/>
              <a:buChar char="Ø"/>
            </a:pPr>
            <a:r>
              <a:rPr lang="ro-RO" sz="3600" dirty="0" smtClean="0"/>
              <a:t>Let’s Go Spain</a:t>
            </a:r>
          </a:p>
          <a:p>
            <a:pPr marL="720000">
              <a:buFont typeface="Wingdings" panose="05000000000000000000" pitchFamily="2" charset="2"/>
              <a:buChar char="Ø"/>
            </a:pPr>
            <a:r>
              <a:rPr lang="ro-RO" sz="3600" dirty="0" smtClean="0"/>
              <a:t>Animafest</a:t>
            </a:r>
          </a:p>
          <a:p>
            <a:pPr marL="90000">
              <a:buFont typeface="Wingdings" panose="05000000000000000000" pitchFamily="2" charset="2"/>
              <a:buChar char="Ø"/>
            </a:pPr>
            <a:r>
              <a:rPr lang="ro-RO" sz="3600" dirty="0" smtClean="0"/>
              <a:t>... Și altele (vor fi anunțate când vom avea toate detaliile necesare)</a:t>
            </a:r>
            <a:endParaRPr lang="ro-RO"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793" y="2674842"/>
            <a:ext cx="6124133" cy="3444825"/>
          </a:xfrm>
          <a:prstGeom prst="rect">
            <a:avLst/>
          </a:prstGeom>
        </p:spPr>
      </p:pic>
    </p:spTree>
    <p:extLst>
      <p:ext uri="{BB962C8B-B14F-4D97-AF65-F5344CB8AC3E}">
        <p14:creationId xmlns:p14="http://schemas.microsoft.com/office/powerpoint/2010/main" val="2051084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8858"/>
          </a:xfrm>
        </p:spPr>
        <p:txBody>
          <a:bodyPr/>
          <a:lstStyle/>
          <a:p>
            <a:r>
              <a:rPr lang="ro-RO" dirty="0">
                <a:solidFill>
                  <a:srgbClr val="C00000"/>
                </a:solidFill>
              </a:rPr>
              <a:t>Job </a:t>
            </a:r>
            <a:r>
              <a:rPr lang="ro-RO" dirty="0" smtClean="0">
                <a:solidFill>
                  <a:srgbClr val="C00000"/>
                </a:solidFill>
              </a:rPr>
              <a:t>Trust (Grecia)</a:t>
            </a:r>
            <a:endParaRPr lang="ro-RO"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9490204"/>
              </p:ext>
            </p:extLst>
          </p:nvPr>
        </p:nvGraphicFramePr>
        <p:xfrm>
          <a:off x="587228" y="1846263"/>
          <a:ext cx="11266416" cy="4436745"/>
        </p:xfrm>
        <a:graphic>
          <a:graphicData uri="http://schemas.openxmlformats.org/drawingml/2006/table">
            <a:tbl>
              <a:tblPr firstRow="1" bandRow="1">
                <a:tableStyleId>{5C22544A-7EE6-4342-B048-85BDC9FD1C3A}</a:tableStyleId>
              </a:tblPr>
              <a:tblGrid>
                <a:gridCol w="1877736">
                  <a:extLst>
                    <a:ext uri="{9D8B030D-6E8A-4147-A177-3AD203B41FA5}">
                      <a16:colId xmlns:a16="http://schemas.microsoft.com/office/drawing/2014/main" val="1271443420"/>
                    </a:ext>
                  </a:extLst>
                </a:gridCol>
                <a:gridCol w="1877736">
                  <a:extLst>
                    <a:ext uri="{9D8B030D-6E8A-4147-A177-3AD203B41FA5}">
                      <a16:colId xmlns:a16="http://schemas.microsoft.com/office/drawing/2014/main" val="2697775570"/>
                    </a:ext>
                  </a:extLst>
                </a:gridCol>
                <a:gridCol w="1877736">
                  <a:extLst>
                    <a:ext uri="{9D8B030D-6E8A-4147-A177-3AD203B41FA5}">
                      <a16:colId xmlns:a16="http://schemas.microsoft.com/office/drawing/2014/main" val="4029578390"/>
                    </a:ext>
                  </a:extLst>
                </a:gridCol>
                <a:gridCol w="1877736">
                  <a:extLst>
                    <a:ext uri="{9D8B030D-6E8A-4147-A177-3AD203B41FA5}">
                      <a16:colId xmlns:a16="http://schemas.microsoft.com/office/drawing/2014/main" val="3408665589"/>
                    </a:ext>
                  </a:extLst>
                </a:gridCol>
                <a:gridCol w="1877736">
                  <a:extLst>
                    <a:ext uri="{9D8B030D-6E8A-4147-A177-3AD203B41FA5}">
                      <a16:colId xmlns:a16="http://schemas.microsoft.com/office/drawing/2014/main" val="3635342281"/>
                    </a:ext>
                  </a:extLst>
                </a:gridCol>
                <a:gridCol w="1877736">
                  <a:extLst>
                    <a:ext uri="{9D8B030D-6E8A-4147-A177-3AD203B41FA5}">
                      <a16:colId xmlns:a16="http://schemas.microsoft.com/office/drawing/2014/main" val="3246628310"/>
                    </a:ext>
                  </a:extLst>
                </a:gridCol>
              </a:tblGrid>
              <a:tr h="586544">
                <a:tc>
                  <a:txBody>
                    <a:bodyPr/>
                    <a:lstStyle/>
                    <a:p>
                      <a:pPr algn="ctr" fontAlgn="b"/>
                      <a:r>
                        <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t>
                      </a: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aplicare</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a:t>
                      </a: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disponibile</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a:t>
                      </a: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Departament</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ctr" fontAlgn="b"/>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p>
                      <a:pPr algn="ctr" fontAlgn="b"/>
                      <a:endPar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435872038"/>
                  </a:ext>
                </a:extLst>
              </a:tr>
              <a:tr h="0">
                <a:tc>
                  <a:txBody>
                    <a:bodyPr/>
                    <a:lstStyle/>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Completarea unui formular de aplicare pe site-ul </a:t>
                      </a:r>
                      <a:r>
                        <a:rPr lang="ro-RO"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jobtrust.gr</a:t>
                      </a:r>
                    </a:p>
                  </a:txBody>
                  <a:tcPr marL="9525" marR="9525" marT="9525" marB="0" anchor="b"/>
                </a:tc>
                <a:tc rowSpan="4">
                  <a:txBody>
                    <a:bodyPr/>
                    <a:lstStyle/>
                    <a:p>
                      <a:pPr algn="ctr" fontAlgn="b"/>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972000" anchor="b"/>
                </a:tc>
                <a:tc>
                  <a:txBody>
                    <a:bodyPr/>
                    <a:lstStyle/>
                    <a:p>
                      <a:pPr algn="l" fontAlgn="ctr"/>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Front-Office</a:t>
                      </a:r>
                    </a:p>
                  </a:txBody>
                  <a:tcPr marL="9525" marR="9525" marT="9525" marB="0" anchor="ctr"/>
                </a:tc>
                <a:tc rowSpan="4">
                  <a:txBody>
                    <a:bodyPr/>
                    <a:lstStyle/>
                    <a:p>
                      <a:pPr algn="l" fontAlgn="ct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iunie/ iulie </a:t>
                      </a:r>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septembrie/ octombrie</a:t>
                      </a: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324000" marR="9525" marT="612000" marB="0" anchor="ctr"/>
                </a:tc>
                <a:tc rowSpan="2">
                  <a:txBody>
                    <a:bodyPr/>
                    <a:lstStyle/>
                    <a:p>
                      <a:pPr algn="l" fontAlgn="b"/>
                      <a:r>
                        <a:rPr lang="pt-B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Cazare și masă asigurate de către hotel</a:t>
                      </a:r>
                    </a:p>
                  </a:txBody>
                  <a:tcPr marL="9525" marR="9525" marT="9525" marB="0" anchor="b"/>
                </a:tc>
                <a:tc rowSpan="4">
                  <a:txBody>
                    <a:bodyPr/>
                    <a:lstStyle/>
                    <a:p>
                      <a:pPr algn="l" fontAlgn="b"/>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care nu au cetățenia unui stat membru al Uniunii Europene nu sunt eligibili</a:t>
                      </a:r>
                      <a:endParaRPr lang="pt-B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9525" marT="9525" marB="1044000" anchor="b"/>
                </a:tc>
                <a:extLst>
                  <a:ext uri="{0D108BD9-81ED-4DB2-BD59-A6C34878D82A}">
                    <a16:rowId xmlns:a16="http://schemas.microsoft.com/office/drawing/2014/main" val="3681700545"/>
                  </a:ext>
                </a:extLst>
              </a:tr>
              <a:tr h="370840">
                <a:tc>
                  <a:txBody>
                    <a:bodyPr/>
                    <a:lstStyle/>
                    <a:p>
                      <a:pPr algn="l" fontAlgn="b"/>
                      <a:r>
                        <a:rPr lang="it-IT"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un scurt </a:t>
                      </a:r>
                      <a:r>
                        <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interviu</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online</a:t>
                      </a:r>
                      <a:endParaRPr lang="it-IT"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l" fontAlgn="ctr"/>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Food &amp; Beverage</a:t>
                      </a:r>
                    </a:p>
                  </a:txBody>
                  <a:tcPr marL="9525" marR="9525" marT="9525" marB="0" anchor="ctr"/>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vMerge="1">
                  <a:txBody>
                    <a:bodyPr/>
                    <a:lstStyle/>
                    <a:p>
                      <a:pPr algn="l" fontAlgn="b"/>
                      <a:endParaRPr lang="fi-FI"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vMerge="1">
                  <a:txBody>
                    <a:bodyPr/>
                    <a:lstStyle/>
                    <a:p>
                      <a:pPr algn="l" fontAlgn="b"/>
                      <a:endParaRPr lang="fi-FI"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987858407"/>
                  </a:ext>
                </a:extLst>
              </a:tr>
              <a:tr h="370840">
                <a:tc>
                  <a:txBody>
                    <a:bodyPr/>
                    <a:lstStyle/>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Primirea unei oferte</a:t>
                      </a: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Spa Promoter/Spa Receptionist</a:t>
                      </a: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Compensație lunară </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din partea hotelului</a:t>
                      </a:r>
                    </a:p>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b">
                    <a:solidFill>
                      <a:srgbClr val="F7E9E7"/>
                    </a:solidFill>
                  </a:tcPr>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51078067"/>
                  </a:ext>
                </a:extLst>
              </a:tr>
              <a:tr h="0">
                <a:tc>
                  <a:txBody>
                    <a:bodyPr/>
                    <a:lstStyle/>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gn="l" fontAlgn="b"/>
                      <a:r>
                        <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vMerge="1">
                  <a:txBody>
                    <a:bodyPr/>
                    <a:lstStyle/>
                    <a:p>
                      <a:pPr algn="l" fontAlgn="b"/>
                      <a:endParaRPr lang="ro-RO"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87160025"/>
                  </a:ext>
                </a:extLst>
              </a:tr>
            </a:tbl>
          </a:graphicData>
        </a:graphic>
      </p:graphicFrame>
    </p:spTree>
    <p:extLst>
      <p:ext uri="{BB962C8B-B14F-4D97-AF65-F5344CB8AC3E}">
        <p14:creationId xmlns:p14="http://schemas.microsoft.com/office/powerpoint/2010/main" val="82201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ro-RO" b="1" dirty="0">
                <a:solidFill>
                  <a:srgbClr val="C00000"/>
                </a:solidFill>
              </a:rPr>
              <a:t>Program de schimburi educaționale finanțat de Comisia Europeană</a:t>
            </a:r>
            <a:endParaRPr lang="en-US" b="1" dirty="0">
              <a:solidFill>
                <a:srgbClr val="C00000"/>
              </a:solidFill>
            </a:endParaRPr>
          </a:p>
        </p:txBody>
      </p:sp>
      <p:pic>
        <p:nvPicPr>
          <p:cNvPr id="6" name="Picture 2" descr="https://upload.wikimedia.org/wikipedia/en/thumb/8/84/European_Commission.svg/1280px-European_Commissio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9918" y="1737360"/>
            <a:ext cx="6541653" cy="45331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hat 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476" y="1737360"/>
            <a:ext cx="37338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C00000"/>
                </a:solidFill>
              </a:rPr>
              <a:t>iPractice </a:t>
            </a:r>
            <a:r>
              <a:rPr lang="ro-RO" dirty="0" smtClean="0">
                <a:solidFill>
                  <a:srgbClr val="C00000"/>
                </a:solidFill>
              </a:rPr>
              <a:t>Internships (Spania)</a:t>
            </a:r>
            <a:r>
              <a:rPr lang="ro-RO" dirty="0"/>
              <a:t/>
            </a:r>
            <a:br>
              <a:rPr lang="ro-RO" dirty="0"/>
            </a:b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475261"/>
              </p:ext>
            </p:extLst>
          </p:nvPr>
        </p:nvGraphicFramePr>
        <p:xfrm>
          <a:off x="478173" y="1460369"/>
          <a:ext cx="11551640" cy="4693920"/>
        </p:xfrm>
        <a:graphic>
          <a:graphicData uri="http://schemas.openxmlformats.org/drawingml/2006/table">
            <a:tbl>
              <a:tblPr firstRow="1" bandRow="1">
                <a:tableStyleId>{5C22544A-7EE6-4342-B048-85BDC9FD1C3A}</a:tableStyleId>
              </a:tblPr>
              <a:tblGrid>
                <a:gridCol w="2650779">
                  <a:extLst>
                    <a:ext uri="{9D8B030D-6E8A-4147-A177-3AD203B41FA5}">
                      <a16:colId xmlns:a16="http://schemas.microsoft.com/office/drawing/2014/main" val="2808000011"/>
                    </a:ext>
                  </a:extLst>
                </a:gridCol>
                <a:gridCol w="1117900">
                  <a:extLst>
                    <a:ext uri="{9D8B030D-6E8A-4147-A177-3AD203B41FA5}">
                      <a16:colId xmlns:a16="http://schemas.microsoft.com/office/drawing/2014/main" val="123237209"/>
                    </a:ext>
                  </a:extLst>
                </a:gridCol>
                <a:gridCol w="1244935">
                  <a:extLst>
                    <a:ext uri="{9D8B030D-6E8A-4147-A177-3AD203B41FA5}">
                      <a16:colId xmlns:a16="http://schemas.microsoft.com/office/drawing/2014/main" val="3970280609"/>
                    </a:ext>
                  </a:extLst>
                </a:gridCol>
                <a:gridCol w="1558285">
                  <a:extLst>
                    <a:ext uri="{9D8B030D-6E8A-4147-A177-3AD203B41FA5}">
                      <a16:colId xmlns:a16="http://schemas.microsoft.com/office/drawing/2014/main" val="3691329542"/>
                    </a:ext>
                  </a:extLst>
                </a:gridCol>
                <a:gridCol w="1555901">
                  <a:extLst>
                    <a:ext uri="{9D8B030D-6E8A-4147-A177-3AD203B41FA5}">
                      <a16:colId xmlns:a16="http://schemas.microsoft.com/office/drawing/2014/main" val="3916369362"/>
                    </a:ext>
                  </a:extLst>
                </a:gridCol>
                <a:gridCol w="1711920">
                  <a:extLst>
                    <a:ext uri="{9D8B030D-6E8A-4147-A177-3AD203B41FA5}">
                      <a16:colId xmlns:a16="http://schemas.microsoft.com/office/drawing/2014/main" val="386122486"/>
                    </a:ext>
                  </a:extLst>
                </a:gridCol>
                <a:gridCol w="1711920">
                  <a:extLst>
                    <a:ext uri="{9D8B030D-6E8A-4147-A177-3AD203B41FA5}">
                      <a16:colId xmlns:a16="http://schemas.microsoft.com/office/drawing/2014/main" val="2548879847"/>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aplicare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Tipuri de stagii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disponibile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Departament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txBody>
                  <a:tcPr/>
                </a:tc>
                <a:extLst>
                  <a:ext uri="{0D108BD9-81ED-4DB2-BD59-A6C34878D82A}">
                    <a16:rowId xmlns:a16="http://schemas.microsoft.com/office/drawing/2014/main" val="5877731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Completarea unui formular de aplicare pe site-ul </a:t>
                      </a: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ipracticeinternships.com</a:t>
                      </a:r>
                    </a:p>
                  </a:txBody>
                  <a:tcPr>
                    <a:solidFill>
                      <a:srgbClr val="C5F0FF"/>
                    </a:solidFill>
                  </a:tcPr>
                </a:tc>
                <a:tc rowSpan="2">
                  <a:txBody>
                    <a:bodyPr/>
                    <a:lstStyle/>
                    <a:p>
                      <a:r>
                        <a:rPr lang="ro-RO" dirty="0" smtClean="0"/>
                        <a:t>Hoteliere </a:t>
                      </a:r>
                      <a:endParaRPr lang="ro-RO" dirty="0"/>
                    </a:p>
                  </a:txBody>
                  <a:tcPr/>
                </a:tc>
                <a:tc rowSpan="2">
                  <a:txBody>
                    <a:bodyPr/>
                    <a:lstStyle/>
                    <a:p>
                      <a:r>
                        <a:rPr lang="ro-RO" dirty="0" smtClean="0"/>
                        <a:t>30</a:t>
                      </a:r>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Front-Office</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Food &amp; Beverage</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Animation</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iunie/ iulie – septembrie/ octombrie</a:t>
                      </a:r>
                    </a:p>
                    <a:p>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Cazare și masă asigurate de către hotel</a:t>
                      </a: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Compensație lunară </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din partea hotelului</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care nu au cetățenia unui stat membru al Uniunii Europene pot sta maximum 90 de zile</a:t>
                      </a:r>
                      <a:endParaRPr lang="pt-BR" sz="16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215638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un scurt interviu</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online</a:t>
                      </a:r>
                      <a:endPar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solidFill>
                      <a:srgbClr val="095BFF"/>
                    </a:solidFill>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39314560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Primirea unei oferte</a:t>
                      </a:r>
                    </a:p>
                  </a:txBody>
                  <a:tcPr>
                    <a:solidFill>
                      <a:srgbClr val="C5F0FF"/>
                    </a:solidFill>
                  </a:tcPr>
                </a:tc>
                <a:tc rowSpan="2">
                  <a:txBody>
                    <a:bodyPr/>
                    <a:lstStyle/>
                    <a:p>
                      <a:r>
                        <a:rPr lang="ro-RO" dirty="0" smtClean="0"/>
                        <a:t>Alte domenii</a:t>
                      </a:r>
                      <a:endParaRPr lang="ro-RO" dirty="0"/>
                    </a:p>
                  </a:txBody>
                  <a:tcPr>
                    <a:solidFill>
                      <a:srgbClr val="F7E9E7"/>
                    </a:solidFill>
                  </a:tcPr>
                </a:tc>
                <a:tc rowSpan="2">
                  <a:txBody>
                    <a:bodyPr/>
                    <a:lstStyle/>
                    <a:p>
                      <a:r>
                        <a:rPr lang="ro-RO" dirty="0" smtClean="0"/>
                        <a:t>10</a:t>
                      </a:r>
                      <a:endParaRPr lang="ro-RO" dirty="0"/>
                    </a:p>
                  </a:txBody>
                  <a:tcPr>
                    <a:solidFill>
                      <a:srgbClr val="F7E9E7"/>
                    </a:solidFill>
                  </a:tcPr>
                </a:tc>
                <a:tc rowSpan="2">
                  <a:txBody>
                    <a:bodyPr/>
                    <a:lstStyle/>
                    <a:p>
                      <a:r>
                        <a:rPr lang="ro-RO" dirty="0" smtClean="0"/>
                        <a:t>Non-operational</a:t>
                      </a:r>
                    </a:p>
                    <a:p>
                      <a:endParaRPr lang="ro-RO" dirty="0" smtClean="0"/>
                    </a:p>
                    <a:p>
                      <a:r>
                        <a:rPr lang="ro-RO" dirty="0" smtClean="0"/>
                        <a:t>T</a:t>
                      </a:r>
                      <a:r>
                        <a:rPr lang="en-US" dirty="0" smtClean="0"/>
                        <a:t>raining project</a:t>
                      </a:r>
                      <a:r>
                        <a:rPr lang="ro-RO" dirty="0" smtClean="0"/>
                        <a:t>s</a:t>
                      </a:r>
                      <a:endParaRPr lang="ro-RO" dirty="0"/>
                    </a:p>
                  </a:txBody>
                  <a:tcPr>
                    <a:solidFill>
                      <a:srgbClr val="F7E9E7"/>
                    </a:solidFill>
                  </a:tcPr>
                </a:tc>
                <a:tc rowSpan="2">
                  <a:txBody>
                    <a:bodyPr/>
                    <a:lstStyle/>
                    <a:p>
                      <a:r>
                        <a:rPr lang="ro-RO" dirty="0" smtClean="0"/>
                        <a:t>martie-mai</a:t>
                      </a:r>
                    </a:p>
                    <a:p>
                      <a:endParaRPr lang="ro-RO" dirty="0" smtClean="0"/>
                    </a:p>
                    <a:p>
                      <a:r>
                        <a:rPr lang="ro-RO" dirty="0" smtClean="0"/>
                        <a:t>august-noiembrie</a:t>
                      </a:r>
                    </a:p>
                    <a:p>
                      <a:endParaRPr lang="ro-RO" dirty="0" smtClean="0"/>
                    </a:p>
                    <a:p>
                      <a:r>
                        <a:rPr lang="ro-RO" dirty="0" smtClean="0"/>
                        <a:t>(orientativ)</a:t>
                      </a:r>
                      <a:endParaRPr lang="ro-RO" dirty="0"/>
                    </a:p>
                  </a:txBody>
                  <a:tcPr>
                    <a:solidFill>
                      <a:srgbClr val="F7E9E7"/>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În funcție</a:t>
                      </a:r>
                      <a:r>
                        <a:rPr lang="ro-RO" sz="1800" b="0" i="0" u="none" strike="noStrik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de proiect, cazarea și masa ar putea fi asigurate </a:t>
                      </a: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ro-RO" dirty="0"/>
                    </a:p>
                  </a:txBody>
                  <a:tcPr>
                    <a:solidFill>
                      <a:srgbClr val="F7E9E7"/>
                    </a:solidFill>
                  </a:tcPr>
                </a:tc>
                <a:tc rowSpan="2">
                  <a:txBody>
                    <a:bodyPr/>
                    <a:lstStyle/>
                    <a:p>
                      <a:r>
                        <a:rPr lang="ro-RO" sz="1600" dirty="0" smtClean="0"/>
                        <a:t>Fără compensație (doar grantul Erasmus)</a:t>
                      </a:r>
                    </a:p>
                    <a:p>
                      <a:endParaRPr lang="ro-RO" sz="1600" dirty="0" smtClean="0"/>
                    </a:p>
                    <a:p>
                      <a:r>
                        <a:rPr lang="ro-RO" sz="1600" dirty="0" smtClean="0"/>
                        <a:t>Studenții cetățeni non-EU pot sta maximum 90 de zile</a:t>
                      </a:r>
                      <a:endParaRPr lang="ro-RO" sz="1600" dirty="0"/>
                    </a:p>
                  </a:txBody>
                  <a:tcPr>
                    <a:solidFill>
                      <a:srgbClr val="F7E9E7"/>
                    </a:solidFill>
                  </a:tcPr>
                </a:tc>
                <a:extLst>
                  <a:ext uri="{0D108BD9-81ED-4DB2-BD59-A6C34878D82A}">
                    <a16:rowId xmlns:a16="http://schemas.microsoft.com/office/drawing/2014/main" val="15848398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a:solidFill>
                      <a:srgbClr val="095BFF"/>
                    </a:solidFill>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957672639"/>
                  </a:ext>
                </a:extLst>
              </a:tr>
            </a:tbl>
          </a:graphicData>
        </a:graphic>
      </p:graphicFrame>
    </p:spTree>
    <p:extLst>
      <p:ext uri="{BB962C8B-B14F-4D97-AF65-F5344CB8AC3E}">
        <p14:creationId xmlns:p14="http://schemas.microsoft.com/office/powerpoint/2010/main" val="3159184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891" y="249576"/>
            <a:ext cx="10058400" cy="812354"/>
          </a:xfrm>
        </p:spPr>
        <p:txBody>
          <a:bodyPr>
            <a:normAutofit/>
          </a:bodyPr>
          <a:lstStyle/>
          <a:p>
            <a:r>
              <a:rPr lang="ro-RO" dirty="0">
                <a:solidFill>
                  <a:srgbClr val="C00000"/>
                </a:solidFill>
              </a:rPr>
              <a:t>Startup </a:t>
            </a:r>
            <a:r>
              <a:rPr lang="ro-RO" dirty="0" smtClean="0">
                <a:solidFill>
                  <a:srgbClr val="C00000"/>
                </a:solidFill>
              </a:rPr>
              <a:t>Greece (Grecia)</a:t>
            </a:r>
            <a:endParaRPr lang="ro-RO"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766554"/>
              </p:ext>
            </p:extLst>
          </p:nvPr>
        </p:nvGraphicFramePr>
        <p:xfrm>
          <a:off x="394281" y="1241573"/>
          <a:ext cx="11551641" cy="4983610"/>
        </p:xfrm>
        <a:graphic>
          <a:graphicData uri="http://schemas.openxmlformats.org/drawingml/2006/table">
            <a:tbl>
              <a:tblPr firstRow="1" bandRow="1">
                <a:tableStyleId>{5C22544A-7EE6-4342-B048-85BDC9FD1C3A}</a:tableStyleId>
              </a:tblPr>
              <a:tblGrid>
                <a:gridCol w="3741491">
                  <a:extLst>
                    <a:ext uri="{9D8B030D-6E8A-4147-A177-3AD203B41FA5}">
                      <a16:colId xmlns:a16="http://schemas.microsoft.com/office/drawing/2014/main" val="4185078253"/>
                    </a:ext>
                  </a:extLst>
                </a:gridCol>
                <a:gridCol w="1317072">
                  <a:extLst>
                    <a:ext uri="{9D8B030D-6E8A-4147-A177-3AD203B41FA5}">
                      <a16:colId xmlns:a16="http://schemas.microsoft.com/office/drawing/2014/main" val="958287039"/>
                    </a:ext>
                  </a:extLst>
                </a:gridCol>
                <a:gridCol w="1786855">
                  <a:extLst>
                    <a:ext uri="{9D8B030D-6E8A-4147-A177-3AD203B41FA5}">
                      <a16:colId xmlns:a16="http://schemas.microsoft.com/office/drawing/2014/main" val="2775664659"/>
                    </a:ext>
                  </a:extLst>
                </a:gridCol>
                <a:gridCol w="1518407">
                  <a:extLst>
                    <a:ext uri="{9D8B030D-6E8A-4147-A177-3AD203B41FA5}">
                      <a16:colId xmlns:a16="http://schemas.microsoft.com/office/drawing/2014/main" val="2577928659"/>
                    </a:ext>
                  </a:extLst>
                </a:gridCol>
                <a:gridCol w="1686188">
                  <a:extLst>
                    <a:ext uri="{9D8B030D-6E8A-4147-A177-3AD203B41FA5}">
                      <a16:colId xmlns:a16="http://schemas.microsoft.com/office/drawing/2014/main" val="2264133807"/>
                    </a:ext>
                  </a:extLst>
                </a:gridCol>
                <a:gridCol w="1501628">
                  <a:extLst>
                    <a:ext uri="{9D8B030D-6E8A-4147-A177-3AD203B41FA5}">
                      <a16:colId xmlns:a16="http://schemas.microsoft.com/office/drawing/2014/main" val="49122464"/>
                    </a:ext>
                  </a:extLst>
                </a:gridCol>
              </a:tblGrid>
              <a:tr h="620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aplicare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disponibile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Departament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txBody>
                  <a:tcPr/>
                </a:tc>
                <a:extLst>
                  <a:ext uri="{0D108BD9-81ED-4DB2-BD59-A6C34878D82A}">
                    <a16:rowId xmlns:a16="http://schemas.microsoft.com/office/drawing/2014/main" val="382421021"/>
                  </a:ext>
                </a:extLst>
              </a:tr>
              <a:tr h="886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Completarea unui formular </a:t>
                      </a: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de aplicare după scanarea </a:t>
                      </a: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acestui cod QR</a:t>
                      </a:r>
                    </a:p>
                  </a:txBody>
                  <a:tcPr/>
                </a:tc>
                <a:tc rowSpan="6">
                  <a:txBody>
                    <a:bodyPr/>
                    <a:lstStyle/>
                    <a:p>
                      <a:pPr algn="ctr"/>
                      <a:endParaRPr lang="ro-RO" dirty="0" smtClean="0"/>
                    </a:p>
                    <a:p>
                      <a:pPr algn="ctr"/>
                      <a:endParaRPr lang="ro-RO" dirty="0" smtClean="0"/>
                    </a:p>
                    <a:p>
                      <a:pPr algn="ctr"/>
                      <a:endParaRPr lang="ro-RO" dirty="0" smtClean="0"/>
                    </a:p>
                    <a:p>
                      <a:pPr algn="ctr"/>
                      <a:endParaRPr lang="ro-RO" dirty="0" smtClean="0"/>
                    </a:p>
                    <a:p>
                      <a:pPr algn="ctr"/>
                      <a:endParaRPr lang="ro-RO" dirty="0" smtClean="0"/>
                    </a:p>
                    <a:p>
                      <a:pPr algn="ctr"/>
                      <a:endParaRPr lang="ro-RO" dirty="0" smtClean="0"/>
                    </a:p>
                    <a:p>
                      <a:pPr algn="ctr"/>
                      <a:endParaRPr lang="ro-RO" dirty="0" smtClean="0"/>
                    </a:p>
                    <a:p>
                      <a:pPr algn="ctr"/>
                      <a:r>
                        <a:rPr lang="ro-RO" dirty="0" smtClean="0"/>
                        <a:t>4</a:t>
                      </a:r>
                      <a:endParaRPr lang="ro-RO" dirty="0"/>
                    </a:p>
                  </a:txBody>
                  <a:tcPr/>
                </a:tc>
                <a:tc>
                  <a:txBody>
                    <a:bodyPr/>
                    <a:lstStyle/>
                    <a:p>
                      <a:r>
                        <a:rPr lang="ro-RO" dirty="0" smtClean="0"/>
                        <a:t>Human Resources</a:t>
                      </a:r>
                      <a:endParaRPr lang="ro-RO" dirty="0"/>
                    </a:p>
                  </a:txBody>
                  <a:tcPr/>
                </a:tc>
                <a:tc rowSpan="3">
                  <a:txBody>
                    <a:bodyPr/>
                    <a:lstStyle/>
                    <a:p>
                      <a:r>
                        <a:rPr lang="ro-RO" dirty="0" smtClean="0"/>
                        <a:t>Tot anul </a:t>
                      </a:r>
                    </a:p>
                    <a:p>
                      <a:endParaRPr lang="ro-RO" dirty="0" smtClean="0"/>
                    </a:p>
                    <a:p>
                      <a:r>
                        <a:rPr lang="ro-RO" dirty="0" smtClean="0"/>
                        <a:t>(minimum 3 luni)</a:t>
                      </a:r>
                      <a:endParaRPr lang="ro-RO" dirty="0"/>
                    </a:p>
                  </a:txBody>
                  <a:tcPr/>
                </a:tc>
                <a:tc rowSpan="6">
                  <a:txBody>
                    <a:bodyPr/>
                    <a:lstStyle/>
                    <a:p>
                      <a:r>
                        <a:rPr lang="ro-RO" dirty="0" smtClean="0"/>
                        <a:t>Cazarea nu este asigurată, însă compania are parteneriate cu persoane</a:t>
                      </a:r>
                      <a:r>
                        <a:rPr lang="ro-RO" baseline="0" dirty="0" smtClean="0"/>
                        <a:t> fizice/instituții care oferă cazare la prețuri mai reduse, doar pentru stagiarii companiei</a:t>
                      </a:r>
                      <a:endParaRPr lang="ro-RO" dirty="0"/>
                    </a:p>
                  </a:txBody>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care nu au cetățenia unui stat membru al Uniunii Europene pot sta maximum 90 de zile</a:t>
                      </a:r>
                      <a:endPar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ro-RO" dirty="0"/>
                    </a:p>
                  </a:txBody>
                  <a:tcPr/>
                </a:tc>
                <a:extLst>
                  <a:ext uri="{0D108BD9-81ED-4DB2-BD59-A6C34878D82A}">
                    <a16:rowId xmlns:a16="http://schemas.microsoft.com/office/drawing/2014/main" val="1399936566"/>
                  </a:ext>
                </a:extLst>
              </a:tr>
              <a:tr h="886314">
                <a:tc>
                  <a:txBody>
                    <a:bodyPr/>
                    <a:lstStyle/>
                    <a:p>
                      <a:r>
                        <a:rPr lang="ro-RO" dirty="0" smtClean="0"/>
                        <a:t>Participarea la un prim interviu cu departamentul</a:t>
                      </a:r>
                      <a:r>
                        <a:rPr lang="ro-RO" baseline="0" dirty="0" smtClean="0"/>
                        <a:t> HR</a:t>
                      </a:r>
                      <a:endParaRPr lang="ro-RO" dirty="0"/>
                    </a:p>
                  </a:txBody>
                  <a:tcPr/>
                </a:tc>
                <a:tc vMerge="1">
                  <a:txBody>
                    <a:bodyPr/>
                    <a:lstStyle/>
                    <a:p>
                      <a:endParaRPr lang="ro-RO" dirty="0"/>
                    </a:p>
                  </a:txBody>
                  <a:tcPr/>
                </a:tc>
                <a:tc>
                  <a:txBody>
                    <a:bodyPr/>
                    <a:lstStyle/>
                    <a:p>
                      <a:r>
                        <a:rPr lang="ro-RO" dirty="0" smtClean="0"/>
                        <a:t>Sales Development Representative</a:t>
                      </a:r>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3399372034"/>
                  </a:ext>
                </a:extLst>
              </a:tr>
              <a:tr h="620420">
                <a:tc>
                  <a:txBody>
                    <a:bodyPr/>
                    <a:lstStyle/>
                    <a:p>
                      <a:r>
                        <a:rPr lang="ro-RO" dirty="0" smtClean="0"/>
                        <a:t>Rezolvarea</a:t>
                      </a:r>
                      <a:r>
                        <a:rPr lang="ro-RO" baseline="0" dirty="0" smtClean="0"/>
                        <a:t> unui demo task</a:t>
                      </a:r>
                      <a:endParaRPr lang="ro-RO" dirty="0"/>
                    </a:p>
                  </a:txBody>
                  <a:tcPr/>
                </a:tc>
                <a:tc vMerge="1">
                  <a:txBody>
                    <a:bodyPr/>
                    <a:lstStyle/>
                    <a:p>
                      <a:endParaRPr lang="ro-RO" dirty="0"/>
                    </a:p>
                  </a:txBody>
                  <a:tcPr/>
                </a:tc>
                <a:tc>
                  <a:txBody>
                    <a:bodyPr/>
                    <a:lstStyle/>
                    <a:p>
                      <a:pPr rtl="0"/>
                      <a:r>
                        <a:rPr lang="ro-RO" sz="1800" b="0" i="0" u="none" strike="noStrike" kern="1200" dirty="0" smtClean="0">
                          <a:solidFill>
                            <a:schemeClr val="dk1"/>
                          </a:solidFill>
                          <a:effectLst/>
                          <a:latin typeface="+mn-lt"/>
                          <a:ea typeface="+mn-ea"/>
                          <a:cs typeface="+mn-cs"/>
                        </a:rPr>
                        <a:t>Digital Marketing Manager</a:t>
                      </a:r>
                      <a:endParaRPr lang="ro-RO" b="0" dirty="0" smtClean="0">
                        <a:effectLst/>
                      </a:endParaRPr>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629668094"/>
                  </a:ext>
                </a:extLst>
              </a:tr>
              <a:tr h="620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Participarea la un interviu cu directorul de departament</a:t>
                      </a:r>
                    </a:p>
                  </a:txBody>
                  <a:tcPr/>
                </a:tc>
                <a:tc vMerge="1">
                  <a:txBody>
                    <a:bodyPr/>
                    <a:lstStyle/>
                    <a:p>
                      <a:endParaRPr lang="ro-RO" dirty="0"/>
                    </a:p>
                  </a:txBody>
                  <a:tcPr/>
                </a:tc>
                <a:tc>
                  <a:txBody>
                    <a:bodyPr/>
                    <a:lstStyle/>
                    <a:p>
                      <a:r>
                        <a:rPr lang="ro-RO" dirty="0" smtClean="0"/>
                        <a:t>Operations Manager</a:t>
                      </a:r>
                      <a:endParaRPr lang="ro-RO"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Înainte de începerea stagiului, se va face un onboarding</a:t>
                      </a:r>
                      <a:r>
                        <a:rPr lang="ro-RO" baseline="0" dirty="0" smtClean="0"/>
                        <a:t> remote</a:t>
                      </a:r>
                      <a:endParaRPr lang="ro-RO" dirty="0" smtClean="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4088009070"/>
                  </a:ext>
                </a:extLst>
              </a:tr>
              <a:tr h="354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Primirea unei oferte</a:t>
                      </a:r>
                    </a:p>
                  </a:txBody>
                  <a:tcPr/>
                </a:tc>
                <a:tc vMerge="1">
                  <a:txBody>
                    <a:bodyPr/>
                    <a:lstStyle/>
                    <a:p>
                      <a:endParaRPr lang="ro-RO" dirty="0"/>
                    </a:p>
                  </a:txBody>
                  <a:tcPr/>
                </a:tc>
                <a:tc>
                  <a:txBody>
                    <a:bodyPr/>
                    <a:lstStyle/>
                    <a:p>
                      <a:r>
                        <a:rPr lang="ro-RO" dirty="0" smtClean="0"/>
                        <a:t>Web Designer</a:t>
                      </a:r>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96784992"/>
                  </a:ext>
                </a:extLst>
              </a:tr>
              <a:tr h="868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a:tc>
                <a:tc vMerge="1">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...și altele</a:t>
                      </a:r>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390020372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2984" y="1884697"/>
            <a:ext cx="931180" cy="907706"/>
          </a:xfrm>
          <a:prstGeom prst="rect">
            <a:avLst/>
          </a:prstGeom>
        </p:spPr>
      </p:pic>
    </p:spTree>
    <p:extLst>
      <p:ext uri="{BB962C8B-B14F-4D97-AF65-F5344CB8AC3E}">
        <p14:creationId xmlns:p14="http://schemas.microsoft.com/office/powerpoint/2010/main" val="353710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C00000"/>
                </a:solidFill>
              </a:rPr>
              <a:t>España </a:t>
            </a:r>
            <a:r>
              <a:rPr lang="ro-RO" dirty="0" smtClean="0">
                <a:solidFill>
                  <a:srgbClr val="C00000"/>
                </a:solidFill>
              </a:rPr>
              <a:t>SA - Compañía </a:t>
            </a:r>
            <a:r>
              <a:rPr lang="ro-RO" dirty="0">
                <a:solidFill>
                  <a:srgbClr val="C00000"/>
                </a:solidFill>
              </a:rPr>
              <a:t>Nacional de Seguros </a:t>
            </a:r>
            <a:r>
              <a:rPr lang="ro-RO" dirty="0" smtClean="0">
                <a:solidFill>
                  <a:srgbClr val="C00000"/>
                </a:solidFill>
              </a:rPr>
              <a:t>(Spania)</a:t>
            </a:r>
            <a:endParaRPr lang="ro-RO"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032555"/>
              </p:ext>
            </p:extLst>
          </p:nvPr>
        </p:nvGraphicFramePr>
        <p:xfrm>
          <a:off x="1097280" y="2122415"/>
          <a:ext cx="10058400" cy="40233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183316677"/>
                    </a:ext>
                  </a:extLst>
                </a:gridCol>
                <a:gridCol w="1303370">
                  <a:extLst>
                    <a:ext uri="{9D8B030D-6E8A-4147-A177-3AD203B41FA5}">
                      <a16:colId xmlns:a16="http://schemas.microsoft.com/office/drawing/2014/main" val="417822792"/>
                    </a:ext>
                  </a:extLst>
                </a:gridCol>
                <a:gridCol w="2049430">
                  <a:extLst>
                    <a:ext uri="{9D8B030D-6E8A-4147-A177-3AD203B41FA5}">
                      <a16:colId xmlns:a16="http://schemas.microsoft.com/office/drawing/2014/main" val="2228695100"/>
                    </a:ext>
                  </a:extLst>
                </a:gridCol>
                <a:gridCol w="1676400">
                  <a:extLst>
                    <a:ext uri="{9D8B030D-6E8A-4147-A177-3AD203B41FA5}">
                      <a16:colId xmlns:a16="http://schemas.microsoft.com/office/drawing/2014/main" val="1059757052"/>
                    </a:ext>
                  </a:extLst>
                </a:gridCol>
                <a:gridCol w="1676400">
                  <a:extLst>
                    <a:ext uri="{9D8B030D-6E8A-4147-A177-3AD203B41FA5}">
                      <a16:colId xmlns:a16="http://schemas.microsoft.com/office/drawing/2014/main" val="2979823992"/>
                    </a:ext>
                  </a:extLst>
                </a:gridCol>
                <a:gridCol w="1676400">
                  <a:extLst>
                    <a:ext uri="{9D8B030D-6E8A-4147-A177-3AD203B41FA5}">
                      <a16:colId xmlns:a16="http://schemas.microsoft.com/office/drawing/2014/main" val="3259995833"/>
                    </a:ext>
                  </a:extLst>
                </a:gridCol>
              </a:tblGrid>
              <a:tr h="137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aplicare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disponibile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Departament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p>
                      <a:pPr algn="ctr"/>
                      <a:endParaRPr lang="ro-RO"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p>
                      <a:pPr algn="ctr"/>
                      <a:endParaRPr lang="ro-RO"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p>
                      <a:pPr algn="ctr"/>
                      <a:endParaRPr lang="ro-RO" dirty="0"/>
                    </a:p>
                  </a:txBody>
                  <a:tcPr/>
                </a:tc>
                <a:extLst>
                  <a:ext uri="{0D108BD9-81ED-4DB2-BD59-A6C34878D82A}">
                    <a16:rowId xmlns:a16="http://schemas.microsoft.com/office/drawing/2014/main" val="1163532587"/>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a:tc>
                <a:tc rowSpan="4">
                  <a:txBody>
                    <a:bodyPr/>
                    <a:lstStyle/>
                    <a:p>
                      <a:pPr algn="ctr"/>
                      <a:endParaRPr lang="ro-RO" dirty="0" smtClean="0"/>
                    </a:p>
                    <a:p>
                      <a:pPr algn="ctr"/>
                      <a:endParaRPr lang="ro-RO" dirty="0" smtClean="0"/>
                    </a:p>
                    <a:p>
                      <a:pPr algn="ctr"/>
                      <a:endParaRPr lang="ro-RO" dirty="0" smtClean="0"/>
                    </a:p>
                    <a:p>
                      <a:pPr algn="ctr"/>
                      <a:endParaRPr lang="ro-RO" dirty="0" smtClean="0"/>
                    </a:p>
                    <a:p>
                      <a:pPr algn="ctr"/>
                      <a:r>
                        <a:rPr lang="ro-RO" dirty="0" smtClean="0"/>
                        <a:t>3</a:t>
                      </a:r>
                      <a:endParaRPr lang="ro-RO" dirty="0"/>
                    </a:p>
                  </a:txBody>
                  <a:tcPr/>
                </a:tc>
                <a:tc>
                  <a:txBody>
                    <a:bodyPr/>
                    <a:lstStyle/>
                    <a:p>
                      <a:r>
                        <a:rPr lang="en-US" dirty="0" smtClean="0"/>
                        <a:t>New </a:t>
                      </a:r>
                      <a:r>
                        <a:rPr lang="en-US" dirty="0" err="1" smtClean="0"/>
                        <a:t>Polic</a:t>
                      </a:r>
                      <a:r>
                        <a:rPr lang="ro-RO" dirty="0" smtClean="0"/>
                        <a:t>y</a:t>
                      </a:r>
                      <a:r>
                        <a:rPr lang="ro-RO" baseline="0" dirty="0" smtClean="0"/>
                        <a:t> </a:t>
                      </a:r>
                      <a:r>
                        <a:rPr lang="en-US" dirty="0" err="1" smtClean="0"/>
                        <a:t>Issu</a:t>
                      </a:r>
                      <a:r>
                        <a:rPr lang="ro-RO" dirty="0" smtClean="0"/>
                        <a:t>ance</a:t>
                      </a:r>
                      <a:r>
                        <a:rPr lang="en-US" dirty="0" smtClean="0"/>
                        <a:t> </a:t>
                      </a:r>
                      <a:r>
                        <a:rPr lang="en-US" dirty="0" smtClean="0"/>
                        <a:t>Department</a:t>
                      </a:r>
                      <a:endParaRPr lang="ro-RO" dirty="0"/>
                    </a:p>
                  </a:txBody>
                  <a:tcPr/>
                </a:tc>
                <a:tc>
                  <a:txBody>
                    <a:bodyPr/>
                    <a:lstStyle/>
                    <a:p>
                      <a:r>
                        <a:rPr lang="ro-RO" sz="1800" kern="1200" dirty="0" smtClean="0">
                          <a:solidFill>
                            <a:schemeClr val="dk1"/>
                          </a:solidFill>
                          <a:effectLst/>
                          <a:latin typeface="+mn-lt"/>
                          <a:ea typeface="+mn-ea"/>
                          <a:cs typeface="+mn-cs"/>
                        </a:rPr>
                        <a:t>iulie – septembrie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Compensație lunară </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din partea </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companiei</a:t>
                      </a:r>
                      <a:endPar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care nu au cetățenia unui stat membru al Uniunii Europene nu sunt eligibili</a:t>
                      </a:r>
                      <a:endPar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ro-RO" dirty="0"/>
                    </a:p>
                  </a:txBody>
                  <a:tcPr/>
                </a:tc>
                <a:extLst>
                  <a:ext uri="{0D108BD9-81ED-4DB2-BD59-A6C34878D82A}">
                    <a16:rowId xmlns:a16="http://schemas.microsoft.com/office/drawing/2014/main" val="1717978373"/>
                  </a:ext>
                </a:extLst>
              </a:tr>
              <a:tr h="370840">
                <a:tc vMerge="1">
                  <a:txBody>
                    <a:bodyPr/>
                    <a:lstStyle/>
                    <a:p>
                      <a:endParaRPr lang="ro-RO" dirty="0"/>
                    </a:p>
                  </a:txBody>
                  <a:tcPr/>
                </a:tc>
                <a:tc vMerge="1">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Real Estate Management Department</a:t>
                      </a:r>
                      <a:endParaRPr lang="ro-RO" dirty="0"/>
                    </a:p>
                  </a:txBody>
                  <a:tcPr/>
                </a:tc>
                <a:tc>
                  <a:txBody>
                    <a:bodyPr/>
                    <a:lstStyle/>
                    <a:p>
                      <a:r>
                        <a:rPr lang="ro-RO" sz="1800" kern="1200" dirty="0" smtClean="0">
                          <a:solidFill>
                            <a:schemeClr val="dk1"/>
                          </a:solidFill>
                          <a:effectLst/>
                          <a:latin typeface="+mn-lt"/>
                          <a:ea typeface="+mn-ea"/>
                          <a:cs typeface="+mn-cs"/>
                        </a:rPr>
                        <a:t>septembrie – noiembrie </a:t>
                      </a:r>
                    </a:p>
                  </a:txBody>
                  <a:tcPr/>
                </a:tc>
                <a:tc>
                  <a:txBody>
                    <a:bodyPr/>
                    <a:lstStyle/>
                    <a:p>
                      <a:r>
                        <a:rPr lang="ro-RO" dirty="0" smtClean="0"/>
                        <a:t>Gustări oferite la birou</a:t>
                      </a:r>
                      <a:endParaRPr lang="ro-RO" dirty="0"/>
                    </a:p>
                  </a:txBody>
                  <a:tcPr/>
                </a:tc>
                <a:tc vMerge="1">
                  <a:txBody>
                    <a:bodyPr/>
                    <a:lstStyle/>
                    <a:p>
                      <a:endParaRPr lang="ro-RO" dirty="0"/>
                    </a:p>
                  </a:txBody>
                  <a:tcPr/>
                </a:tc>
                <a:extLst>
                  <a:ext uri="{0D108BD9-81ED-4DB2-BD59-A6C34878D82A}">
                    <a16:rowId xmlns:a16="http://schemas.microsoft.com/office/drawing/2014/main" val="732680496"/>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effectLst/>
                          <a:latin typeface="+mn-lt"/>
                          <a:ea typeface="+mn-ea"/>
                          <a:cs typeface="+mn-cs"/>
                        </a:rPr>
                        <a:t>Studenții selectați vor fi nominalizați pentru stagiu</a:t>
                      </a:r>
                      <a:endParaRPr lang="ro-RO" dirty="0" smtClean="0"/>
                    </a:p>
                  </a:txBody>
                  <a:tcPr>
                    <a:solidFill>
                      <a:srgbClr val="F7E9E7"/>
                    </a:solidFill>
                  </a:tcPr>
                </a:tc>
                <a:tc vMerge="1">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Policy Cancellations Department</a:t>
                      </a:r>
                      <a:endParaRPr lang="ro-RO" dirty="0" smtClean="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effectLst/>
                          <a:latin typeface="+mn-lt"/>
                          <a:ea typeface="+mn-ea"/>
                          <a:cs typeface="+mn-cs"/>
                        </a:rPr>
                        <a:t>Maximum </a:t>
                      </a:r>
                      <a:endParaRPr lang="ro-RO"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effectLst/>
                          <a:latin typeface="+mn-lt"/>
                          <a:ea typeface="+mn-ea"/>
                          <a:cs typeface="+mn-cs"/>
                        </a:rPr>
                        <a:t>89 de zile</a:t>
                      </a:r>
                      <a:endParaRPr lang="ro-RO" sz="1800" kern="1200" dirty="0" smtClean="0">
                        <a:solidFill>
                          <a:schemeClr val="dk1"/>
                        </a:solidFill>
                        <a:effectLst/>
                        <a:latin typeface="+mn-lt"/>
                        <a:ea typeface="+mn-ea"/>
                        <a:cs typeface="+mn-cs"/>
                      </a:endParaRPr>
                    </a:p>
                    <a:p>
                      <a:endParaRPr lang="ro-RO" dirty="0"/>
                    </a:p>
                  </a:txBody>
                  <a:tcPr/>
                </a:tc>
                <a:tc rowSpan="2">
                  <a:txBody>
                    <a:bodyPr/>
                    <a:lstStyle/>
                    <a:p>
                      <a:r>
                        <a:rPr lang="ro-RO" dirty="0" smtClean="0"/>
                        <a:t>Compania nu asigură cazarea și masa</a:t>
                      </a:r>
                      <a:endParaRPr lang="ro-RO" dirty="0"/>
                    </a:p>
                  </a:txBody>
                  <a:tcPr/>
                </a:tc>
                <a:tc vMerge="1">
                  <a:txBody>
                    <a:bodyPr/>
                    <a:lstStyle/>
                    <a:p>
                      <a:endParaRPr lang="ro-RO" dirty="0"/>
                    </a:p>
                  </a:txBody>
                  <a:tcPr/>
                </a:tc>
                <a:extLst>
                  <a:ext uri="{0D108BD9-81ED-4DB2-BD59-A6C34878D82A}">
                    <a16:rowId xmlns:a16="http://schemas.microsoft.com/office/drawing/2014/main" val="464519893"/>
                  </a:ext>
                </a:extLst>
              </a:tr>
              <a:tr h="370840">
                <a:tc vMerge="1">
                  <a:txBody>
                    <a:bodyPr/>
                    <a:lstStyle/>
                    <a:p>
                      <a:endParaRPr lang="ro-RO" dirty="0"/>
                    </a:p>
                  </a:txBody>
                  <a:tcPr/>
                </a:tc>
                <a:tc vMerge="1">
                  <a:txBody>
                    <a:bodyPr/>
                    <a:lstStyle/>
                    <a:p>
                      <a:endParaRPr lang="ro-RO" dirty="0"/>
                    </a:p>
                  </a:txBody>
                  <a:tcPr/>
                </a:tc>
                <a:tc>
                  <a:txBody>
                    <a:bodyPr/>
                    <a:lstStyle/>
                    <a:p>
                      <a:r>
                        <a:rPr lang="en-US" dirty="0" smtClean="0"/>
                        <a:t>Client Management Department</a:t>
                      </a:r>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4174650797"/>
                  </a:ext>
                </a:extLst>
              </a:tr>
            </a:tbl>
          </a:graphicData>
        </a:graphic>
      </p:graphicFrame>
    </p:spTree>
    <p:extLst>
      <p:ext uri="{BB962C8B-B14F-4D97-AF65-F5344CB8AC3E}">
        <p14:creationId xmlns:p14="http://schemas.microsoft.com/office/powerpoint/2010/main" val="137823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79467"/>
          </a:xfrm>
        </p:spPr>
        <p:txBody>
          <a:bodyPr/>
          <a:lstStyle/>
          <a:p>
            <a:r>
              <a:rPr lang="ro-RO" dirty="0" smtClean="0">
                <a:solidFill>
                  <a:srgbClr val="C00000"/>
                </a:solidFill>
              </a:rPr>
              <a:t>Let’s Go Spain (Spania)</a:t>
            </a:r>
            <a:endParaRPr lang="ro-RO"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273167"/>
              </p:ext>
            </p:extLst>
          </p:nvPr>
        </p:nvGraphicFramePr>
        <p:xfrm>
          <a:off x="629172" y="1519092"/>
          <a:ext cx="11174136" cy="4572000"/>
        </p:xfrm>
        <a:graphic>
          <a:graphicData uri="http://schemas.openxmlformats.org/drawingml/2006/table">
            <a:tbl>
              <a:tblPr firstRow="1" bandRow="1">
                <a:tableStyleId>{5C22544A-7EE6-4342-B048-85BDC9FD1C3A}</a:tableStyleId>
              </a:tblPr>
              <a:tblGrid>
                <a:gridCol w="1862356">
                  <a:extLst>
                    <a:ext uri="{9D8B030D-6E8A-4147-A177-3AD203B41FA5}">
                      <a16:colId xmlns:a16="http://schemas.microsoft.com/office/drawing/2014/main" val="4052374222"/>
                    </a:ext>
                  </a:extLst>
                </a:gridCol>
                <a:gridCol w="1862356">
                  <a:extLst>
                    <a:ext uri="{9D8B030D-6E8A-4147-A177-3AD203B41FA5}">
                      <a16:colId xmlns:a16="http://schemas.microsoft.com/office/drawing/2014/main" val="812184829"/>
                    </a:ext>
                  </a:extLst>
                </a:gridCol>
                <a:gridCol w="1862356">
                  <a:extLst>
                    <a:ext uri="{9D8B030D-6E8A-4147-A177-3AD203B41FA5}">
                      <a16:colId xmlns:a16="http://schemas.microsoft.com/office/drawing/2014/main" val="2441890504"/>
                    </a:ext>
                  </a:extLst>
                </a:gridCol>
                <a:gridCol w="1862356">
                  <a:extLst>
                    <a:ext uri="{9D8B030D-6E8A-4147-A177-3AD203B41FA5}">
                      <a16:colId xmlns:a16="http://schemas.microsoft.com/office/drawing/2014/main" val="2591401383"/>
                    </a:ext>
                  </a:extLst>
                </a:gridCol>
                <a:gridCol w="1862356">
                  <a:extLst>
                    <a:ext uri="{9D8B030D-6E8A-4147-A177-3AD203B41FA5}">
                      <a16:colId xmlns:a16="http://schemas.microsoft.com/office/drawing/2014/main" val="3642658913"/>
                    </a:ext>
                  </a:extLst>
                </a:gridCol>
                <a:gridCol w="1862356">
                  <a:extLst>
                    <a:ext uri="{9D8B030D-6E8A-4147-A177-3AD203B41FA5}">
                      <a16:colId xmlns:a16="http://schemas.microsoft.com/office/drawing/2014/main" val="7067916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aplicare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disponibile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Departament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txBody>
                  <a:tcPr/>
                </a:tc>
                <a:extLst>
                  <a:ext uri="{0D108BD9-81ED-4DB2-BD59-A6C34878D82A}">
                    <a16:rowId xmlns:a16="http://schemas.microsoft.com/office/drawing/2014/main" val="30016698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Completarea unui formular de aplicare pe site-ul </a:t>
                      </a:r>
                      <a:r>
                        <a:rPr lang="ro-RO" sz="1800" b="1" kern="1200" dirty="0" smtClean="0">
                          <a:solidFill>
                            <a:schemeClr val="dk1"/>
                          </a:solidFill>
                          <a:effectLst/>
                          <a:latin typeface="+mn-lt"/>
                          <a:ea typeface="+mn-ea"/>
                          <a:cs typeface="+mn-cs"/>
                        </a:rPr>
                        <a:t>letsgospain.es</a:t>
                      </a:r>
                      <a:endPar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rowSpan="4">
                  <a:txBody>
                    <a:bodyPr/>
                    <a:lstStyle/>
                    <a:p>
                      <a:pPr algn="ctr"/>
                      <a:endParaRPr lang="ro-RO" dirty="0" smtClean="0"/>
                    </a:p>
                    <a:p>
                      <a:pPr algn="ctr"/>
                      <a:endParaRPr lang="ro-RO" dirty="0" smtClean="0"/>
                    </a:p>
                    <a:p>
                      <a:pPr algn="ctr"/>
                      <a:endParaRPr lang="ro-RO" dirty="0" smtClean="0"/>
                    </a:p>
                    <a:p>
                      <a:pPr algn="ctr"/>
                      <a:endParaRPr lang="ro-RO" dirty="0" smtClean="0"/>
                    </a:p>
                    <a:p>
                      <a:pPr algn="ctr"/>
                      <a:endParaRPr lang="ro-RO" dirty="0" smtClean="0"/>
                    </a:p>
                    <a:p>
                      <a:pPr algn="ctr"/>
                      <a:endParaRPr lang="ro-RO" dirty="0" smtClean="0"/>
                    </a:p>
                    <a:p>
                      <a:pPr algn="ctr"/>
                      <a:r>
                        <a:rPr lang="ro-RO" dirty="0" smtClean="0"/>
                        <a:t>10</a:t>
                      </a:r>
                      <a:endParaRPr lang="ro-RO" dirty="0"/>
                    </a:p>
                  </a:txBody>
                  <a:tcPr/>
                </a:tc>
                <a:tc>
                  <a:txBody>
                    <a:bodyPr/>
                    <a:lstStyle/>
                    <a:p>
                      <a:r>
                        <a:rPr lang="ro-RO" dirty="0" smtClean="0"/>
                        <a:t>Food &amp; Beverage</a:t>
                      </a:r>
                      <a:endParaRPr lang="ro-RO" dirty="0"/>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iulie – septembrie/ octombrie</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luni)</a:t>
                      </a:r>
                    </a:p>
                    <a:p>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Cazare și masă asigurate de către hotel</a:t>
                      </a: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care nu au cetățenia unui stat membru al Uniunii Europene pot sta maximum 90 de zile</a:t>
                      </a:r>
                      <a:endPar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ro-RO" dirty="0"/>
                    </a:p>
                  </a:txBody>
                  <a:tcPr/>
                </a:tc>
                <a:extLst>
                  <a:ext uri="{0D108BD9-81ED-4DB2-BD59-A6C34878D82A}">
                    <a16:rowId xmlns:a16="http://schemas.microsoft.com/office/drawing/2014/main" val="255721298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un scurt interviu</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online</a:t>
                      </a:r>
                      <a:endPar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Front-Office</a:t>
                      </a:r>
                    </a:p>
                    <a:p>
                      <a:endParaRPr lang="ro-RO" dirty="0"/>
                    </a:p>
                  </a:txBody>
                  <a:tcPr/>
                </a:tc>
                <a:tc vMerge="1">
                  <a:txBody>
                    <a:bodyPr/>
                    <a:lstStyle/>
                    <a:p>
                      <a:endParaRPr lang="ro-RO"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ro-RO" dirty="0"/>
                    </a:p>
                  </a:txBody>
                  <a:tcPr/>
                </a:tc>
                <a:extLst>
                  <a:ext uri="{0D108BD9-81ED-4DB2-BD59-A6C34878D82A}">
                    <a16:rowId xmlns:a16="http://schemas.microsoft.com/office/drawing/2014/main" val="265558202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Primirea unei oferte</a:t>
                      </a:r>
                    </a:p>
                  </a:txBody>
                  <a:tcPr/>
                </a:tc>
                <a:tc vMerge="1">
                  <a:txBody>
                    <a:bodyPr/>
                    <a:lstStyle/>
                    <a:p>
                      <a:endParaRPr lang="ro-RO" dirty="0"/>
                    </a:p>
                  </a:txBody>
                  <a:tcPr/>
                </a:tc>
                <a:tc>
                  <a:txBody>
                    <a:bodyPr/>
                    <a:lstStyle/>
                    <a:p>
                      <a:r>
                        <a:rPr lang="ro-RO" sz="1800" kern="1200" dirty="0" smtClean="0">
                          <a:solidFill>
                            <a:schemeClr val="dk1"/>
                          </a:solidFill>
                          <a:effectLst/>
                          <a:latin typeface="+mn-lt"/>
                          <a:ea typeface="+mn-ea"/>
                          <a:cs typeface="+mn-cs"/>
                        </a:rPr>
                        <a:t>Animation</a:t>
                      </a:r>
                      <a:endParaRPr lang="ro-RO" dirty="0"/>
                    </a:p>
                  </a:txBody>
                  <a:tcPr/>
                </a:tc>
                <a:tc vMerge="1">
                  <a:txBody>
                    <a:bodyPr/>
                    <a:lstStyle/>
                    <a:p>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Compensație</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lunar</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ă</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din partea hotelului</a:t>
                      </a:r>
                    </a:p>
                    <a:p>
                      <a:endParaRPr lang="ro-RO" dirty="0"/>
                    </a:p>
                  </a:txBody>
                  <a:tcPr>
                    <a:solidFill>
                      <a:srgbClr val="F7E9E7"/>
                    </a:solidFill>
                  </a:tcPr>
                </a:tc>
                <a:tc vMerge="1">
                  <a:txBody>
                    <a:bodyPr/>
                    <a:lstStyle/>
                    <a:p>
                      <a:endParaRPr lang="ro-RO" dirty="0"/>
                    </a:p>
                  </a:txBody>
                  <a:tcPr/>
                </a:tc>
                <a:extLst>
                  <a:ext uri="{0D108BD9-81ED-4DB2-BD59-A6C34878D82A}">
                    <a16:rowId xmlns:a16="http://schemas.microsoft.com/office/drawing/2014/main" val="20863622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a:tc>
                <a:tc vMerge="1">
                  <a:txBody>
                    <a:bodyPr/>
                    <a:lstStyle/>
                    <a:p>
                      <a:endParaRPr lang="ro-RO" dirty="0"/>
                    </a:p>
                  </a:txBody>
                  <a:tcPr/>
                </a:tc>
                <a:tc>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3834803969"/>
                  </a:ext>
                </a:extLst>
              </a:tr>
            </a:tbl>
          </a:graphicData>
        </a:graphic>
      </p:graphicFrame>
    </p:spTree>
    <p:extLst>
      <p:ext uri="{BB962C8B-B14F-4D97-AF65-F5344CB8AC3E}">
        <p14:creationId xmlns:p14="http://schemas.microsoft.com/office/powerpoint/2010/main" val="61705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2355"/>
          </a:xfrm>
        </p:spPr>
        <p:txBody>
          <a:bodyPr/>
          <a:lstStyle/>
          <a:p>
            <a:r>
              <a:rPr lang="ro-RO" dirty="0" smtClean="0">
                <a:solidFill>
                  <a:srgbClr val="C00000"/>
                </a:solidFill>
              </a:rPr>
              <a:t>Animafest (Spania)</a:t>
            </a:r>
            <a:endParaRPr lang="ro-RO"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2757331"/>
              </p:ext>
            </p:extLst>
          </p:nvPr>
        </p:nvGraphicFramePr>
        <p:xfrm>
          <a:off x="385895" y="1661020"/>
          <a:ext cx="11601973" cy="4480560"/>
        </p:xfrm>
        <a:graphic>
          <a:graphicData uri="http://schemas.openxmlformats.org/drawingml/2006/table">
            <a:tbl>
              <a:tblPr firstRow="1" bandRow="1">
                <a:tableStyleId>{5C22544A-7EE6-4342-B048-85BDC9FD1C3A}</a:tableStyleId>
              </a:tblPr>
              <a:tblGrid>
                <a:gridCol w="2592197">
                  <a:extLst>
                    <a:ext uri="{9D8B030D-6E8A-4147-A177-3AD203B41FA5}">
                      <a16:colId xmlns:a16="http://schemas.microsoft.com/office/drawing/2014/main" val="2227199847"/>
                    </a:ext>
                  </a:extLst>
                </a:gridCol>
                <a:gridCol w="1275128">
                  <a:extLst>
                    <a:ext uri="{9D8B030D-6E8A-4147-A177-3AD203B41FA5}">
                      <a16:colId xmlns:a16="http://schemas.microsoft.com/office/drawing/2014/main" val="858812460"/>
                    </a:ext>
                  </a:extLst>
                </a:gridCol>
                <a:gridCol w="1933662">
                  <a:extLst>
                    <a:ext uri="{9D8B030D-6E8A-4147-A177-3AD203B41FA5}">
                      <a16:colId xmlns:a16="http://schemas.microsoft.com/office/drawing/2014/main" val="3123549949"/>
                    </a:ext>
                  </a:extLst>
                </a:gridCol>
                <a:gridCol w="1933662">
                  <a:extLst>
                    <a:ext uri="{9D8B030D-6E8A-4147-A177-3AD203B41FA5}">
                      <a16:colId xmlns:a16="http://schemas.microsoft.com/office/drawing/2014/main" val="2776425875"/>
                    </a:ext>
                  </a:extLst>
                </a:gridCol>
                <a:gridCol w="1933662">
                  <a:extLst>
                    <a:ext uri="{9D8B030D-6E8A-4147-A177-3AD203B41FA5}">
                      <a16:colId xmlns:a16="http://schemas.microsoft.com/office/drawing/2014/main" val="2287172795"/>
                    </a:ext>
                  </a:extLst>
                </a:gridCol>
                <a:gridCol w="1933662">
                  <a:extLst>
                    <a:ext uri="{9D8B030D-6E8A-4147-A177-3AD203B41FA5}">
                      <a16:colId xmlns:a16="http://schemas.microsoft.com/office/drawing/2014/main" val="4183572039"/>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Modalitate de aplicare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Nr. locuri disponibile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 / Departament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Perioada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Beneficii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Restricții</a:t>
                      </a:r>
                    </a:p>
                  </a:txBody>
                  <a:tcPr/>
                </a:tc>
                <a:extLst>
                  <a:ext uri="{0D108BD9-81ED-4DB2-BD59-A6C34878D82A}">
                    <a16:rowId xmlns:a16="http://schemas.microsoft.com/office/drawing/2014/main" val="34809818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Completarea unui formular de aplicare pe site-ul </a:t>
                      </a:r>
                      <a:r>
                        <a:rPr lang="ro-RO" sz="1800" b="1" kern="1200" dirty="0" smtClean="0">
                          <a:solidFill>
                            <a:schemeClr val="dk1"/>
                          </a:solidFill>
                          <a:effectLst/>
                          <a:latin typeface="+mn-lt"/>
                          <a:ea typeface="+mn-ea"/>
                          <a:cs typeface="+mn-cs"/>
                        </a:rPr>
                        <a:t>animafestexperience.net</a:t>
                      </a:r>
                      <a:endParaRPr lang="ro-RO" sz="1800" b="1"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rowSpan="4">
                  <a:txBody>
                    <a:bodyPr/>
                    <a:lstStyle/>
                    <a:p>
                      <a:endParaRPr lang="ro-RO" dirty="0" smtClean="0"/>
                    </a:p>
                    <a:p>
                      <a:endParaRPr lang="ro-RO" dirty="0" smtClean="0"/>
                    </a:p>
                    <a:p>
                      <a:endParaRPr lang="ro-RO" dirty="0" smtClean="0"/>
                    </a:p>
                    <a:p>
                      <a:endParaRPr lang="ro-RO" dirty="0" smtClean="0"/>
                    </a:p>
                    <a:p>
                      <a:endParaRPr lang="ro-RO" dirty="0" smtClean="0"/>
                    </a:p>
                    <a:p>
                      <a:pPr algn="ctr"/>
                      <a:r>
                        <a:rPr lang="ro-RO" dirty="0" smtClean="0"/>
                        <a:t>5</a:t>
                      </a:r>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Food &amp; Beverage</a:t>
                      </a:r>
                    </a:p>
                  </a:txBody>
                  <a:tcPr/>
                </a:tc>
                <a:tc rowSpan="4">
                  <a:txBody>
                    <a:bodyPr/>
                    <a:lstStyle/>
                    <a:p>
                      <a:endParaRPr lang="ro-RO" dirty="0" smtClean="0"/>
                    </a:p>
                    <a:p>
                      <a:endParaRPr lang="ro-RO" dirty="0" smtClean="0"/>
                    </a:p>
                    <a:p>
                      <a:endParaRPr lang="ro-RO" dirty="0" smtClean="0"/>
                    </a:p>
                    <a:p>
                      <a:endParaRPr lang="ro-RO" dirty="0" smtClean="0"/>
                    </a:p>
                    <a:p>
                      <a:endParaRPr lang="ro-RO" dirty="0" smtClean="0"/>
                    </a:p>
                    <a:p>
                      <a:pPr algn="ctr"/>
                      <a:r>
                        <a:rPr lang="ro-RO" dirty="0" smtClean="0"/>
                        <a:t>Tot anul</a:t>
                      </a:r>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Cazare și masă asigurate de către hotel</a:t>
                      </a:r>
                    </a:p>
                  </a:txBody>
                  <a:tcPr/>
                </a:tc>
                <a:tc rowSpan="2">
                  <a:txBody>
                    <a:bodyPr/>
                    <a:lstStyle/>
                    <a:p>
                      <a:r>
                        <a:rPr lang="ro-RO" dirty="0" smtClean="0"/>
                        <a:t>Pot aplica doar studenții de la specializările</a:t>
                      </a:r>
                    </a:p>
                    <a:p>
                      <a:r>
                        <a:rPr lang="ro-RO" dirty="0" smtClean="0"/>
                        <a:t>ECTS sau</a:t>
                      </a:r>
                    </a:p>
                    <a:p>
                      <a:r>
                        <a:rPr lang="ro-RO" dirty="0" smtClean="0"/>
                        <a:t>MTH</a:t>
                      </a:r>
                    </a:p>
                    <a:p>
                      <a:endParaRPr lang="ro-RO" dirty="0"/>
                    </a:p>
                  </a:txBody>
                  <a:tcPr/>
                </a:tc>
                <a:extLst>
                  <a:ext uri="{0D108BD9-81ED-4DB2-BD59-A6C34878D82A}">
                    <a16:rowId xmlns:a16="http://schemas.microsoft.com/office/drawing/2014/main" val="378416192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un scurt interviu</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online</a:t>
                      </a:r>
                      <a:endParaRPr lang="it-IT"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ro-RO" dirty="0"/>
                    </a:p>
                  </a:txBody>
                  <a:tcPr/>
                </a:tc>
                <a:extLst>
                  <a:ext uri="{0D108BD9-81ED-4DB2-BD59-A6C34878D82A}">
                    <a16:rowId xmlns:a16="http://schemas.microsoft.com/office/drawing/2014/main" val="349897213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Primirea unei oferte</a:t>
                      </a:r>
                    </a:p>
                  </a:txBody>
                  <a:tcPr/>
                </a:tc>
                <a:tc vMerge="1">
                  <a:txBody>
                    <a:bodyPr/>
                    <a:lstStyle/>
                    <a:p>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Reception (very good level of English and Spanish required)</a:t>
                      </a:r>
                    </a:p>
                    <a:p>
                      <a:endParaRPr lang="ro-RO" dirty="0"/>
                    </a:p>
                  </a:txBody>
                  <a:tcPr>
                    <a:solidFill>
                      <a:srgbClr val="F7E9E7"/>
                    </a:solidFill>
                  </a:tcPr>
                </a:tc>
                <a:tc vMerge="1">
                  <a:txBody>
                    <a:bodyPr/>
                    <a:lstStyle/>
                    <a:p>
                      <a:endParaRPr lang="ro-RO"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Compensație</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lunar</a:t>
                      </a: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ă</a:t>
                      </a:r>
                      <a:r>
                        <a:rPr lang="fi-FI"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din partea hotelului</a:t>
                      </a:r>
                    </a:p>
                    <a:p>
                      <a:endParaRPr lang="ro-RO" dirty="0"/>
                    </a:p>
                  </a:txBody>
                  <a:tcPr>
                    <a:solidFill>
                      <a:srgbClr val="F7E9E7"/>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Studenții care nu au cetățenia unui stat membru al Uniunii Europene pot sta maximum 90 de zile</a:t>
                      </a:r>
                      <a:endParaRPr lang="pt-BR"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ro-RO" dirty="0"/>
                    </a:p>
                  </a:txBody>
                  <a:tcPr>
                    <a:solidFill>
                      <a:srgbClr val="F7E9E7"/>
                    </a:solidFill>
                  </a:tcPr>
                </a:tc>
                <a:extLst>
                  <a:ext uri="{0D108BD9-81ED-4DB2-BD59-A6C34878D82A}">
                    <a16:rowId xmlns:a16="http://schemas.microsoft.com/office/drawing/2014/main" val="231030613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Participarea la selecția pentru mobilitățile de practică Erasmus </a:t>
                      </a:r>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tc vMerge="1">
                  <a:txBody>
                    <a:bodyPr/>
                    <a:lstStyle/>
                    <a:p>
                      <a:endParaRPr lang="ro-RO" dirty="0"/>
                    </a:p>
                  </a:txBody>
                  <a:tcPr/>
                </a:tc>
                <a:extLst>
                  <a:ext uri="{0D108BD9-81ED-4DB2-BD59-A6C34878D82A}">
                    <a16:rowId xmlns:a16="http://schemas.microsoft.com/office/drawing/2014/main" val="1359444800"/>
                  </a:ext>
                </a:extLst>
              </a:tr>
            </a:tbl>
          </a:graphicData>
        </a:graphic>
      </p:graphicFrame>
    </p:spTree>
    <p:extLst>
      <p:ext uri="{BB962C8B-B14F-4D97-AF65-F5344CB8AC3E}">
        <p14:creationId xmlns:p14="http://schemas.microsoft.com/office/powerpoint/2010/main" val="59895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o-RO" b="1" dirty="0">
                <a:solidFill>
                  <a:srgbClr val="C00000"/>
                </a:solidFill>
              </a:rPr>
              <a:t>Oferte de stagii puteți găsi și la...</a:t>
            </a:r>
            <a:endParaRPr lang="en-US" dirty="0"/>
          </a:p>
        </p:txBody>
      </p:sp>
      <p:sp>
        <p:nvSpPr>
          <p:cNvPr id="3" name="Content Placeholder 2"/>
          <p:cNvSpPr>
            <a:spLocks noGrp="1"/>
          </p:cNvSpPr>
          <p:nvPr>
            <p:ph idx="1"/>
          </p:nvPr>
        </p:nvSpPr>
        <p:spPr/>
        <p:txBody>
          <a:bodyPr>
            <a:normAutofit/>
          </a:bodyPr>
          <a:lstStyle/>
          <a:p>
            <a:r>
              <a:rPr lang="ro-RO" dirty="0">
                <a:hlinkClick r:id="rId2"/>
              </a:rPr>
              <a:t>http://www.uaic.ro/international/programul-erasmus/studenti/mobilitati-de-practica-erasmus/oferte-stagii-practica-erasmus/</a:t>
            </a:r>
          </a:p>
          <a:p>
            <a:r>
              <a:rPr lang="en-US" dirty="0">
                <a:hlinkClick r:id="rId2"/>
              </a:rPr>
              <a:t>https://erasmusintern.org/</a:t>
            </a:r>
            <a:endParaRPr lang="ro-RO" dirty="0"/>
          </a:p>
          <a:p>
            <a:r>
              <a:rPr lang="en-US" dirty="0">
                <a:hlinkClick r:id="rId3"/>
              </a:rPr>
              <a:t>https://www.trainingexperience.org</a:t>
            </a:r>
            <a:r>
              <a:rPr lang="en-US" dirty="0" smtClean="0">
                <a:hlinkClick r:id="rId3"/>
              </a:rPr>
              <a:t>/</a:t>
            </a:r>
            <a:endParaRPr lang="ro-RO" dirty="0" smtClean="0"/>
          </a:p>
          <a:p>
            <a:endParaRPr lang="ro-RO" dirty="0" smtClean="0"/>
          </a:p>
          <a:p>
            <a:endParaRPr lang="ro-RO" dirty="0"/>
          </a:p>
          <a:p>
            <a:r>
              <a:rPr lang="en-US" sz="2100" dirty="0" err="1" smtClean="0"/>
              <a:t>Pagina</a:t>
            </a:r>
            <a:r>
              <a:rPr lang="en-US" sz="2100" dirty="0" smtClean="0"/>
              <a:t> de Facebook Erasmus UAIC: Erasmus UAIC | Facebook</a:t>
            </a:r>
          </a:p>
          <a:p>
            <a:r>
              <a:rPr lang="en-US" sz="2100" dirty="0" err="1" smtClean="0"/>
              <a:t>Grupul</a:t>
            </a:r>
            <a:r>
              <a:rPr lang="en-US" sz="2100" dirty="0" smtClean="0"/>
              <a:t> de Facebook Erasmus UAIC: https://www.facebook.com/groups/173152296132716/</a:t>
            </a:r>
          </a:p>
          <a:p>
            <a:r>
              <a:rPr lang="en-US" sz="2100" dirty="0" err="1" smtClean="0"/>
              <a:t>Pagina</a:t>
            </a:r>
            <a:r>
              <a:rPr lang="en-US" sz="2100" dirty="0" smtClean="0"/>
              <a:t> de Instagram Erasmus+/SEE, UAIC: https://www.instagram.com/erasmus_see_uaic/ </a:t>
            </a:r>
          </a:p>
          <a:p>
            <a:pPr marL="0" indent="0">
              <a:buNone/>
            </a:pP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441"/>
          <a:stretch/>
        </p:blipFill>
        <p:spPr>
          <a:xfrm>
            <a:off x="8605096" y="2666415"/>
            <a:ext cx="2550584" cy="1805303"/>
          </a:xfrm>
          <a:prstGeom prst="rect">
            <a:avLst/>
          </a:prstGeom>
        </p:spPr>
      </p:pic>
    </p:spTree>
    <p:extLst>
      <p:ext uri="{BB962C8B-B14F-4D97-AF65-F5344CB8AC3E}">
        <p14:creationId xmlns:p14="http://schemas.microsoft.com/office/powerpoint/2010/main" val="2583995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o-RO" b="1" dirty="0">
                <a:solidFill>
                  <a:srgbClr val="C00000"/>
                </a:solidFill>
              </a:rPr>
              <a:t>Mobilități de practică de scurtă </a:t>
            </a:r>
            <a:r>
              <a:rPr lang="ro-RO" b="1" dirty="0" smtClean="0">
                <a:solidFill>
                  <a:srgbClr val="C00000"/>
                </a:solidFill>
              </a:rPr>
              <a:t>durată</a:t>
            </a:r>
            <a:endParaRPr lang="en-US" b="1" dirty="0">
              <a:solidFill>
                <a:srgbClr val="C00000"/>
              </a:solidFill>
            </a:endParaRPr>
          </a:p>
        </p:txBody>
      </p:sp>
      <p:sp>
        <p:nvSpPr>
          <p:cNvPr id="3" name="Content Placeholder 2"/>
          <p:cNvSpPr>
            <a:spLocks noGrp="1"/>
          </p:cNvSpPr>
          <p:nvPr>
            <p:ph idx="1"/>
          </p:nvPr>
        </p:nvSpPr>
        <p:spPr>
          <a:xfrm>
            <a:off x="1097280" y="2016832"/>
            <a:ext cx="10588584" cy="4023360"/>
          </a:xfrm>
        </p:spPr>
        <p:txBody>
          <a:bodyPr>
            <a:normAutofit/>
          </a:bodyPr>
          <a:lstStyle/>
          <a:p>
            <a:pPr>
              <a:lnSpc>
                <a:spcPct val="100000"/>
              </a:lnSpc>
            </a:pPr>
            <a:r>
              <a:rPr lang="en-US" sz="2400" b="1" dirty="0" err="1">
                <a:solidFill>
                  <a:srgbClr val="C00000"/>
                </a:solidFill>
              </a:rPr>
              <a:t>Durata</a:t>
            </a:r>
            <a:r>
              <a:rPr lang="en-US" sz="2400" b="1" dirty="0">
                <a:solidFill>
                  <a:srgbClr val="C00000"/>
                </a:solidFill>
              </a:rPr>
              <a:t> </a:t>
            </a:r>
            <a:r>
              <a:rPr lang="en-US" sz="2400" b="1" dirty="0" err="1">
                <a:solidFill>
                  <a:srgbClr val="C00000"/>
                </a:solidFill>
              </a:rPr>
              <a:t>minimă</a:t>
            </a:r>
            <a:r>
              <a:rPr lang="en-US" sz="2400" b="1" dirty="0">
                <a:solidFill>
                  <a:srgbClr val="C00000"/>
                </a:solidFill>
              </a:rPr>
              <a:t> </a:t>
            </a:r>
            <a:r>
              <a:rPr lang="en-US" sz="2400" dirty="0">
                <a:solidFill>
                  <a:srgbClr val="002060"/>
                </a:solidFill>
              </a:rPr>
              <a:t>a </a:t>
            </a:r>
            <a:r>
              <a:rPr lang="en-US" sz="2400" dirty="0" err="1">
                <a:solidFill>
                  <a:srgbClr val="002060"/>
                </a:solidFill>
              </a:rPr>
              <a:t>unui</a:t>
            </a:r>
            <a:r>
              <a:rPr lang="en-US" sz="2400" dirty="0">
                <a:solidFill>
                  <a:srgbClr val="002060"/>
                </a:solidFill>
              </a:rPr>
              <a:t> </a:t>
            </a:r>
            <a:r>
              <a:rPr lang="en-US" sz="2400" dirty="0" err="1">
                <a:solidFill>
                  <a:srgbClr val="002060"/>
                </a:solidFill>
              </a:rPr>
              <a:t>stagiu</a:t>
            </a:r>
            <a:r>
              <a:rPr lang="en-US" sz="2400" dirty="0">
                <a:solidFill>
                  <a:srgbClr val="002060"/>
                </a:solidFill>
              </a:rPr>
              <a:t> de </a:t>
            </a:r>
            <a:r>
              <a:rPr lang="en-US" sz="2400" dirty="0" err="1">
                <a:solidFill>
                  <a:srgbClr val="002060"/>
                </a:solidFill>
              </a:rPr>
              <a:t>practică</a:t>
            </a:r>
            <a:r>
              <a:rPr lang="en-US" sz="2400" dirty="0">
                <a:solidFill>
                  <a:srgbClr val="002060"/>
                </a:solidFill>
              </a:rPr>
              <a:t> Erasmus+ de </a:t>
            </a:r>
            <a:r>
              <a:rPr lang="ro-RO" sz="2400" dirty="0">
                <a:solidFill>
                  <a:srgbClr val="002060"/>
                </a:solidFill>
              </a:rPr>
              <a:t>scurtă </a:t>
            </a:r>
            <a:r>
              <a:rPr lang="en-US" sz="2400" dirty="0" err="1">
                <a:solidFill>
                  <a:srgbClr val="002060"/>
                </a:solidFill>
              </a:rPr>
              <a:t>durat</a:t>
            </a:r>
            <a:r>
              <a:rPr lang="ro-RO" sz="2400" dirty="0">
                <a:solidFill>
                  <a:srgbClr val="002060"/>
                </a:solidFill>
              </a:rPr>
              <a:t>ă</a:t>
            </a:r>
            <a:r>
              <a:rPr lang="en-US" sz="2400" dirty="0">
                <a:solidFill>
                  <a:srgbClr val="002060"/>
                </a:solidFill>
              </a:rPr>
              <a:t> </a:t>
            </a:r>
            <a:r>
              <a:rPr lang="en-US" sz="2400" dirty="0" err="1">
                <a:solidFill>
                  <a:srgbClr val="002060"/>
                </a:solidFill>
              </a:rPr>
              <a:t>este</a:t>
            </a:r>
            <a:r>
              <a:rPr lang="en-US" sz="2400" dirty="0">
                <a:solidFill>
                  <a:srgbClr val="002060"/>
                </a:solidFill>
              </a:rPr>
              <a:t> de </a:t>
            </a:r>
            <a:r>
              <a:rPr lang="ro-RO" sz="2400" b="1" dirty="0">
                <a:solidFill>
                  <a:srgbClr val="C00000"/>
                </a:solidFill>
              </a:rPr>
              <a:t>5 zile și cea maximă de 30 de </a:t>
            </a:r>
            <a:r>
              <a:rPr lang="ro-RO" sz="2400" b="1" dirty="0" smtClean="0">
                <a:solidFill>
                  <a:srgbClr val="C00000"/>
                </a:solidFill>
              </a:rPr>
              <a:t>zile </a:t>
            </a:r>
            <a:r>
              <a:rPr lang="ro-RO" sz="2400" dirty="0" smtClean="0">
                <a:solidFill>
                  <a:srgbClr val="002060"/>
                </a:solidFill>
              </a:rPr>
              <a:t>de activitate în format fizic.</a:t>
            </a:r>
            <a:endParaRPr lang="ro-RO" sz="2400" dirty="0">
              <a:solidFill>
                <a:srgbClr val="002060"/>
              </a:solidFill>
            </a:endParaRPr>
          </a:p>
          <a:p>
            <a:pPr>
              <a:lnSpc>
                <a:spcPct val="100000"/>
              </a:lnSpc>
            </a:pPr>
            <a:endParaRPr lang="ro-RO" sz="2400" dirty="0">
              <a:solidFill>
                <a:srgbClr val="002060"/>
              </a:solidFill>
            </a:endParaRPr>
          </a:p>
          <a:p>
            <a:pPr>
              <a:lnSpc>
                <a:spcPct val="100000"/>
              </a:lnSpc>
            </a:pPr>
            <a:r>
              <a:rPr lang="ro-RO" sz="2400" dirty="0">
                <a:solidFill>
                  <a:srgbClr val="002060"/>
                </a:solidFill>
              </a:rPr>
              <a:t>La nivel licență și master, mobilitatea de scurtă durată conține </a:t>
            </a:r>
            <a:r>
              <a:rPr lang="ro-RO" sz="2400" b="1" dirty="0">
                <a:solidFill>
                  <a:srgbClr val="C00000"/>
                </a:solidFill>
              </a:rPr>
              <a:t>obligatoriu</a:t>
            </a:r>
            <a:r>
              <a:rPr lang="ro-RO" sz="2400" dirty="0">
                <a:solidFill>
                  <a:srgbClr val="002060"/>
                </a:solidFill>
              </a:rPr>
              <a:t> și o </a:t>
            </a:r>
            <a:r>
              <a:rPr lang="ro-RO" sz="2400" b="1" dirty="0">
                <a:solidFill>
                  <a:srgbClr val="C00000"/>
                </a:solidFill>
              </a:rPr>
              <a:t>componentă virtuală </a:t>
            </a:r>
            <a:r>
              <a:rPr lang="ro-RO" sz="2400" dirty="0">
                <a:solidFill>
                  <a:srgbClr val="002060"/>
                </a:solidFill>
              </a:rPr>
              <a:t>(înainte sau după cea fizică).</a:t>
            </a:r>
          </a:p>
          <a:p>
            <a:pPr>
              <a:lnSpc>
                <a:spcPct val="100000"/>
              </a:lnSpc>
            </a:pPr>
            <a:endParaRPr lang="en-US" sz="2400" dirty="0">
              <a:solidFill>
                <a:srgbClr val="002060"/>
              </a:solidFill>
            </a:endParaRPr>
          </a:p>
          <a:p>
            <a:pPr>
              <a:lnSpc>
                <a:spcPct val="100000"/>
              </a:lnSpc>
            </a:pPr>
            <a:r>
              <a:rPr lang="ro-RO" sz="2400" dirty="0" smtClean="0">
                <a:solidFill>
                  <a:srgbClr val="002060"/>
                </a:solidFill>
              </a:rPr>
              <a:t>Nu sunt eligibile mobilități consecutive la aceeași instituție gazdă.</a:t>
            </a:r>
            <a:endParaRPr lang="en-US" sz="2400" dirty="0">
              <a:solidFill>
                <a:srgbClr val="002060"/>
              </a:solidFill>
            </a:endParaRPr>
          </a:p>
          <a:p>
            <a:pPr>
              <a:lnSpc>
                <a:spcPct val="100000"/>
              </a:lnSpc>
            </a:pPr>
            <a:r>
              <a:rPr lang="en-US" sz="2400" dirty="0">
                <a:solidFill>
                  <a:srgbClr val="660066"/>
                </a:solidFill>
                <a:effectLst>
                  <a:outerShdw blurRad="38100" dist="38100" dir="2700000" algn="tl">
                    <a:srgbClr val="000000">
                      <a:alpha val="43137"/>
                    </a:srgbClr>
                  </a:outerShdw>
                </a:effectLst>
              </a:rPr>
              <a:t>      </a:t>
            </a:r>
            <a:endParaRPr lang="ro-RO" sz="2400" dirty="0">
              <a:solidFill>
                <a:srgbClr val="002060"/>
              </a:solidFill>
            </a:endParaRPr>
          </a:p>
        </p:txBody>
      </p:sp>
      <p:pic>
        <p:nvPicPr>
          <p:cNvPr id="6" name="Picture 5"/>
          <p:cNvPicPr>
            <a:picLocks noChangeAspect="1"/>
          </p:cNvPicPr>
          <p:nvPr/>
        </p:nvPicPr>
        <p:blipFill>
          <a:blip r:embed="rId2"/>
          <a:stretch>
            <a:fillRect/>
          </a:stretch>
        </p:blipFill>
        <p:spPr>
          <a:xfrm>
            <a:off x="106205" y="512839"/>
            <a:ext cx="1756152" cy="922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907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491" y="1999715"/>
            <a:ext cx="10366049" cy="4033615"/>
          </a:xfrm>
        </p:spPr>
        <p:txBody>
          <a:bodyPr>
            <a:normAutofit/>
          </a:bodyPr>
          <a:lstStyle/>
          <a:p>
            <a:pPr marL="0" indent="0" algn="just">
              <a:lnSpc>
                <a:spcPct val="110000"/>
              </a:lnSpc>
              <a:buNone/>
            </a:pPr>
            <a:r>
              <a:rPr lang="ro-RO" sz="2800" b="1" dirty="0">
                <a:solidFill>
                  <a:srgbClr val="C00000"/>
                </a:solidFill>
              </a:rPr>
              <a:t>Dosarul de candidatură  </a:t>
            </a:r>
          </a:p>
          <a:p>
            <a:pPr algn="just">
              <a:lnSpc>
                <a:spcPct val="110000"/>
              </a:lnSpc>
            </a:pPr>
            <a:r>
              <a:rPr lang="ro-RO" b="1" dirty="0">
                <a:solidFill>
                  <a:srgbClr val="002060"/>
                </a:solidFill>
              </a:rPr>
              <a:t>- același </a:t>
            </a:r>
            <a:r>
              <a:rPr lang="ro-RO" b="1" dirty="0" smtClean="0">
                <a:solidFill>
                  <a:srgbClr val="002060"/>
                </a:solidFill>
              </a:rPr>
              <a:t>ca pentru </a:t>
            </a:r>
            <a:r>
              <a:rPr lang="ro-RO" b="1" dirty="0">
                <a:solidFill>
                  <a:srgbClr val="002060"/>
                </a:solidFill>
              </a:rPr>
              <a:t>mobilitatea de lungă durată</a:t>
            </a:r>
          </a:p>
          <a:p>
            <a:pPr algn="just">
              <a:lnSpc>
                <a:spcPct val="110000"/>
              </a:lnSpc>
            </a:pPr>
            <a:endParaRPr lang="ro-RO" b="1" dirty="0">
              <a:solidFill>
                <a:srgbClr val="002060"/>
              </a:solidFill>
            </a:endParaRPr>
          </a:p>
          <a:p>
            <a:pPr marL="0" lvl="2" indent="0" algn="just">
              <a:lnSpc>
                <a:spcPct val="110000"/>
              </a:lnSpc>
              <a:spcBef>
                <a:spcPts val="1200"/>
              </a:spcBef>
              <a:spcAft>
                <a:spcPts val="200"/>
              </a:spcAft>
              <a:buSzPct val="100000"/>
              <a:buNone/>
            </a:pPr>
            <a:r>
              <a:rPr lang="ro-RO" sz="2800" b="1" dirty="0">
                <a:solidFill>
                  <a:srgbClr val="C00000"/>
                </a:solidFill>
              </a:rPr>
              <a:t>Modalitatea de notare a dosarului </a:t>
            </a:r>
          </a:p>
          <a:p>
            <a:pPr marL="0" lvl="2" indent="0" algn="just">
              <a:lnSpc>
                <a:spcPct val="110000"/>
              </a:lnSpc>
              <a:spcBef>
                <a:spcPts val="1200"/>
              </a:spcBef>
              <a:spcAft>
                <a:spcPts val="200"/>
              </a:spcAft>
              <a:buSzPct val="100000"/>
              <a:buNone/>
            </a:pPr>
            <a:r>
              <a:rPr lang="ro-RO" sz="2000" b="1" dirty="0">
                <a:solidFill>
                  <a:srgbClr val="002060"/>
                </a:solidFill>
              </a:rPr>
              <a:t>a) competențele lingvistice (20</a:t>
            </a:r>
            <a:r>
              <a:rPr lang="ro-RO" sz="2000" b="1" dirty="0" smtClean="0">
                <a:solidFill>
                  <a:srgbClr val="002060"/>
                </a:solidFill>
              </a:rPr>
              <a:t>%)</a:t>
            </a:r>
            <a:endParaRPr lang="ro-RO" sz="2000" b="1" dirty="0">
              <a:solidFill>
                <a:srgbClr val="002060"/>
              </a:solidFill>
            </a:endParaRPr>
          </a:p>
          <a:p>
            <a:pPr marL="0" lvl="2" indent="0" algn="just">
              <a:lnSpc>
                <a:spcPct val="110000"/>
              </a:lnSpc>
              <a:spcBef>
                <a:spcPts val="1200"/>
              </a:spcBef>
              <a:spcAft>
                <a:spcPts val="200"/>
              </a:spcAft>
              <a:buSzPct val="100000"/>
              <a:buNone/>
            </a:pPr>
            <a:r>
              <a:rPr lang="ro-RO" sz="2000" b="1" dirty="0">
                <a:solidFill>
                  <a:srgbClr val="002060"/>
                </a:solidFill>
              </a:rPr>
              <a:t>b) motivație și/sau interviu (80</a:t>
            </a:r>
            <a:r>
              <a:rPr lang="ro-RO" sz="2000" b="1" dirty="0" smtClean="0">
                <a:solidFill>
                  <a:srgbClr val="002060"/>
                </a:solidFill>
              </a:rPr>
              <a:t>%)</a:t>
            </a:r>
            <a:endParaRPr lang="ro-RO" sz="2000" b="1" dirty="0">
              <a:solidFill>
                <a:srgbClr val="002060"/>
              </a:solidFill>
            </a:endParaRPr>
          </a:p>
          <a:p>
            <a:pPr marL="91440" lvl="2" indent="-91440" algn="just">
              <a:lnSpc>
                <a:spcPct val="110000"/>
              </a:lnSpc>
              <a:spcBef>
                <a:spcPts val="1200"/>
              </a:spcBef>
              <a:spcAft>
                <a:spcPts val="200"/>
              </a:spcAft>
              <a:buSzPct val="100000"/>
              <a:buFontTx/>
              <a:buChar char="-"/>
            </a:pPr>
            <a:endParaRPr lang="ro-RO" sz="2000" b="1" dirty="0">
              <a:solidFill>
                <a:srgbClr val="002060"/>
              </a:solidFill>
            </a:endParaRPr>
          </a:p>
          <a:p>
            <a:pPr marL="91440" lvl="2" indent="-91440" algn="just">
              <a:lnSpc>
                <a:spcPct val="110000"/>
              </a:lnSpc>
              <a:spcBef>
                <a:spcPts val="1200"/>
              </a:spcBef>
              <a:spcAft>
                <a:spcPts val="200"/>
              </a:spcAft>
              <a:buSzPct val="100000"/>
              <a:buFontTx/>
              <a:buChar char="-"/>
            </a:pPr>
            <a:endParaRPr lang="ro-RO" sz="2400" b="1" dirty="0">
              <a:solidFill>
                <a:srgbClr val="002060"/>
              </a:solidFill>
            </a:endParaRPr>
          </a:p>
          <a:p>
            <a:pPr algn="just">
              <a:lnSpc>
                <a:spcPct val="110000"/>
              </a:lnSpc>
              <a:buFontTx/>
              <a:buChar char="-"/>
            </a:pPr>
            <a:endParaRPr lang="en-US" sz="2400" dirty="0">
              <a:solidFill>
                <a:srgbClr val="445151"/>
              </a:solidFill>
              <a:latin typeface="Arial"/>
            </a:endParaRPr>
          </a:p>
          <a:p>
            <a:pPr algn="just">
              <a:lnSpc>
                <a:spcPct val="110000"/>
              </a:lnSpc>
            </a:pPr>
            <a:endParaRPr lang="ro-RO" sz="2400" b="1" dirty="0">
              <a:solidFill>
                <a:srgbClr val="002060"/>
              </a:solidFill>
            </a:endParaRPr>
          </a:p>
          <a:p>
            <a:pPr marL="0" indent="0" algn="just">
              <a:lnSpc>
                <a:spcPct val="110000"/>
              </a:lnSpc>
              <a:buNone/>
            </a:pPr>
            <a:endParaRPr lang="en-US" sz="2400" b="1" dirty="0">
              <a:solidFill>
                <a:srgbClr val="002060"/>
              </a:solidFill>
            </a:endParaRPr>
          </a:p>
          <a:p>
            <a:pPr marL="0" indent="0" algn="just">
              <a:lnSpc>
                <a:spcPct val="110000"/>
              </a:lnSpc>
              <a:buNone/>
            </a:pPr>
            <a:endParaRPr lang="ro-RO" sz="2400" b="1" dirty="0">
              <a:solidFill>
                <a:srgbClr val="002060"/>
              </a:solidFill>
            </a:endParaRPr>
          </a:p>
          <a:p>
            <a:pPr marL="0" indent="0" algn="just">
              <a:lnSpc>
                <a:spcPct val="110000"/>
              </a:lnSpc>
              <a:buNone/>
            </a:pPr>
            <a:endParaRPr lang="en-US" dirty="0">
              <a:solidFill>
                <a:srgbClr val="002060"/>
              </a:solidFill>
            </a:endParaRPr>
          </a:p>
        </p:txBody>
      </p:sp>
      <p:pic>
        <p:nvPicPr>
          <p:cNvPr id="8" name="Picture 7"/>
          <p:cNvPicPr>
            <a:picLocks noChangeAspect="1"/>
          </p:cNvPicPr>
          <p:nvPr/>
        </p:nvPicPr>
        <p:blipFill>
          <a:blip r:embed="rId2"/>
          <a:stretch>
            <a:fillRect/>
          </a:stretch>
        </p:blipFill>
        <p:spPr>
          <a:xfrm>
            <a:off x="1837345" y="151710"/>
            <a:ext cx="1923916" cy="1437807"/>
          </a:xfrm>
          <a:prstGeom prst="rect">
            <a:avLst/>
          </a:prstGeom>
          <a:ln>
            <a:noFill/>
          </a:ln>
          <a:effectLst>
            <a:softEdge rad="112500"/>
          </a:effectLst>
        </p:spPr>
      </p:pic>
      <p:pic>
        <p:nvPicPr>
          <p:cNvPr id="10" name="Picture 9"/>
          <p:cNvPicPr>
            <a:picLocks noChangeAspect="1"/>
          </p:cNvPicPr>
          <p:nvPr/>
        </p:nvPicPr>
        <p:blipFill>
          <a:blip r:embed="rId3"/>
          <a:stretch>
            <a:fillRect/>
          </a:stretch>
        </p:blipFill>
        <p:spPr>
          <a:xfrm>
            <a:off x="6626256" y="1999715"/>
            <a:ext cx="4671284" cy="350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904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7505" y="1627482"/>
            <a:ext cx="11308360" cy="4655890"/>
          </a:xfrm>
        </p:spPr>
        <p:txBody>
          <a:bodyPr>
            <a:normAutofit fontScale="62500" lnSpcReduction="20000"/>
          </a:bodyPr>
          <a:lstStyle/>
          <a:p>
            <a:pPr algn="just">
              <a:lnSpc>
                <a:spcPct val="110000"/>
              </a:lnSpc>
              <a:buFont typeface="Wingdings" panose="05000000000000000000" pitchFamily="2" charset="2"/>
              <a:buChar char="v"/>
            </a:pPr>
            <a:r>
              <a:rPr lang="ro-RO" sz="2300" b="1" dirty="0">
                <a:solidFill>
                  <a:srgbClr val="002060"/>
                </a:solidFill>
              </a:rPr>
              <a:t>o întreprindere mică, mijlocie sau mare, publică sau privată (inclusiv întreprinderile sociale); </a:t>
            </a:r>
          </a:p>
          <a:p>
            <a:pPr algn="just">
              <a:lnSpc>
                <a:spcPct val="110000"/>
              </a:lnSpc>
              <a:buFont typeface="Wingdings" panose="05000000000000000000" pitchFamily="2" charset="2"/>
              <a:buChar char="v"/>
            </a:pPr>
            <a:r>
              <a:rPr lang="ro-RO" sz="2300" b="1" dirty="0">
                <a:solidFill>
                  <a:srgbClr val="002060"/>
                </a:solidFill>
              </a:rPr>
              <a:t>un organism public de la nivel local, regional sau național;</a:t>
            </a:r>
          </a:p>
          <a:p>
            <a:pPr algn="just">
              <a:lnSpc>
                <a:spcPct val="110000"/>
              </a:lnSpc>
              <a:buFont typeface="Wingdings" panose="05000000000000000000" pitchFamily="2" charset="2"/>
              <a:buChar char="v"/>
            </a:pPr>
            <a:r>
              <a:rPr lang="ro-RO" sz="2300" b="1" dirty="0">
                <a:solidFill>
                  <a:srgbClr val="002060"/>
                </a:solidFill>
              </a:rPr>
              <a:t>ambasade sau birouri consulare ale României;</a:t>
            </a:r>
          </a:p>
          <a:p>
            <a:pPr algn="just">
              <a:lnSpc>
                <a:spcPct val="110000"/>
              </a:lnSpc>
              <a:buFont typeface="Wingdings" panose="05000000000000000000" pitchFamily="2" charset="2"/>
              <a:buChar char="v"/>
            </a:pPr>
            <a:r>
              <a:rPr lang="ro-RO" sz="2300" b="1" dirty="0">
                <a:solidFill>
                  <a:srgbClr val="002060"/>
                </a:solidFill>
              </a:rPr>
              <a:t>un partener social sau alt reprezentant din domeniul forței de muncă, inclusiv camere de comerț, asociații meșteșugărești/profesionale și sindicate;</a:t>
            </a:r>
          </a:p>
          <a:p>
            <a:pPr algn="just">
              <a:lnSpc>
                <a:spcPct val="110000"/>
              </a:lnSpc>
              <a:buFont typeface="Wingdings" panose="05000000000000000000" pitchFamily="2" charset="2"/>
              <a:buChar char="v"/>
            </a:pPr>
            <a:r>
              <a:rPr lang="ro-RO" sz="2300" b="1" dirty="0">
                <a:solidFill>
                  <a:srgbClr val="002060"/>
                </a:solidFill>
              </a:rPr>
              <a:t>un institut de cercetare;</a:t>
            </a:r>
          </a:p>
          <a:p>
            <a:pPr algn="just">
              <a:lnSpc>
                <a:spcPct val="110000"/>
              </a:lnSpc>
              <a:buFont typeface="Wingdings" panose="05000000000000000000" pitchFamily="2" charset="2"/>
              <a:buChar char="v"/>
            </a:pPr>
            <a:r>
              <a:rPr lang="ro-RO" sz="2300" b="1" dirty="0">
                <a:solidFill>
                  <a:srgbClr val="002060"/>
                </a:solidFill>
              </a:rPr>
              <a:t>o fundație; </a:t>
            </a:r>
          </a:p>
          <a:p>
            <a:pPr algn="just">
              <a:lnSpc>
                <a:spcPct val="110000"/>
              </a:lnSpc>
              <a:buFont typeface="Wingdings" panose="05000000000000000000" pitchFamily="2" charset="2"/>
              <a:buChar char="v"/>
            </a:pPr>
            <a:r>
              <a:rPr lang="ro-RO" sz="2300" b="1" dirty="0">
                <a:solidFill>
                  <a:srgbClr val="002060"/>
                </a:solidFill>
              </a:rPr>
              <a:t>o școală/un institut/un centru educațional (de orice nivel, de la învățământul preșcolar la cel secundar superior, incluzând formarea profesională și învățământul pentru adulți);</a:t>
            </a:r>
          </a:p>
          <a:p>
            <a:pPr algn="just">
              <a:lnSpc>
                <a:spcPct val="110000"/>
              </a:lnSpc>
              <a:buFont typeface="Wingdings" panose="05000000000000000000" pitchFamily="2" charset="2"/>
              <a:buChar char="v"/>
            </a:pPr>
            <a:r>
              <a:rPr lang="ro-RO" sz="2300" b="1" dirty="0">
                <a:solidFill>
                  <a:srgbClr val="002060"/>
                </a:solidFill>
              </a:rPr>
              <a:t>o organizație, o asociație, un ONG non-profit;</a:t>
            </a:r>
          </a:p>
          <a:p>
            <a:pPr algn="just">
              <a:lnSpc>
                <a:spcPct val="110000"/>
              </a:lnSpc>
              <a:buFont typeface="Wingdings" panose="05000000000000000000" pitchFamily="2" charset="2"/>
              <a:buChar char="v"/>
            </a:pPr>
            <a:r>
              <a:rPr lang="ro-RO" sz="2300" b="1" dirty="0">
                <a:solidFill>
                  <a:srgbClr val="002060"/>
                </a:solidFill>
              </a:rPr>
              <a:t>un organism care oferă servicii de orientare profesională, de consiliere profesională și de informare;</a:t>
            </a:r>
          </a:p>
          <a:p>
            <a:pPr algn="just">
              <a:lnSpc>
                <a:spcPct val="110000"/>
              </a:lnSpc>
              <a:buFont typeface="Wingdings" panose="05000000000000000000" pitchFamily="2" charset="2"/>
              <a:buChar char="v"/>
            </a:pPr>
            <a:r>
              <a:rPr lang="ro-RO" sz="2300" b="1" dirty="0">
                <a:solidFill>
                  <a:srgbClr val="002060"/>
                </a:solidFill>
              </a:rPr>
              <a:t>o instituție de învățământ superior dintr-un stat membru al UE sau dintr-o țară terță asociată la program care deține o ECHE sau o instituție de învățământ superior dintr-o țară terță care nu este asociată la program recunoscută de autoritățile competente, care a semnat acorduri interinstituționale cu partenerii săi dintr-un stat membru al UE sau dintr-o țară terță asociată la program înainte ca mobilitatea să aibă loc.</a:t>
            </a:r>
          </a:p>
          <a:p>
            <a:pPr marL="91440" lvl="2" indent="-91440" algn="just">
              <a:lnSpc>
                <a:spcPct val="110000"/>
              </a:lnSpc>
              <a:spcBef>
                <a:spcPts val="1200"/>
              </a:spcBef>
              <a:spcAft>
                <a:spcPts val="200"/>
              </a:spcAft>
              <a:buSzPct val="100000"/>
              <a:buFontTx/>
              <a:buChar char="-"/>
            </a:pPr>
            <a:endParaRPr lang="ro-RO" sz="2000" b="1" dirty="0">
              <a:solidFill>
                <a:srgbClr val="002060"/>
              </a:solidFill>
            </a:endParaRPr>
          </a:p>
          <a:p>
            <a:pPr marL="91440" lvl="2" indent="-91440" algn="just">
              <a:lnSpc>
                <a:spcPct val="110000"/>
              </a:lnSpc>
              <a:spcBef>
                <a:spcPts val="1200"/>
              </a:spcBef>
              <a:spcAft>
                <a:spcPts val="200"/>
              </a:spcAft>
              <a:buSzPct val="100000"/>
              <a:buFontTx/>
              <a:buChar char="-"/>
            </a:pPr>
            <a:endParaRPr lang="ro-RO" sz="2400" b="1" dirty="0">
              <a:solidFill>
                <a:srgbClr val="002060"/>
              </a:solidFill>
            </a:endParaRPr>
          </a:p>
          <a:p>
            <a:pPr algn="just">
              <a:lnSpc>
                <a:spcPct val="110000"/>
              </a:lnSpc>
              <a:buFontTx/>
              <a:buChar char="-"/>
            </a:pPr>
            <a:endParaRPr lang="en-US" sz="2400" dirty="0">
              <a:solidFill>
                <a:srgbClr val="445151"/>
              </a:solidFill>
              <a:latin typeface="Arial"/>
            </a:endParaRPr>
          </a:p>
          <a:p>
            <a:pPr algn="just">
              <a:lnSpc>
                <a:spcPct val="110000"/>
              </a:lnSpc>
            </a:pPr>
            <a:endParaRPr lang="ro-RO" sz="2400" b="1" dirty="0">
              <a:solidFill>
                <a:srgbClr val="002060"/>
              </a:solidFill>
            </a:endParaRPr>
          </a:p>
          <a:p>
            <a:pPr marL="0" indent="0" algn="just">
              <a:lnSpc>
                <a:spcPct val="110000"/>
              </a:lnSpc>
              <a:buNone/>
            </a:pPr>
            <a:endParaRPr lang="en-US" sz="2400" b="1" dirty="0">
              <a:solidFill>
                <a:srgbClr val="002060"/>
              </a:solidFill>
            </a:endParaRPr>
          </a:p>
          <a:p>
            <a:pPr marL="0" indent="0" algn="just">
              <a:lnSpc>
                <a:spcPct val="110000"/>
              </a:lnSpc>
              <a:buNone/>
            </a:pPr>
            <a:endParaRPr lang="ro-RO" sz="2400" b="1" dirty="0">
              <a:solidFill>
                <a:srgbClr val="002060"/>
              </a:solidFill>
            </a:endParaRPr>
          </a:p>
          <a:p>
            <a:pPr marL="0" indent="0" algn="just">
              <a:lnSpc>
                <a:spcPct val="110000"/>
              </a:lnSpc>
              <a:buNone/>
            </a:pPr>
            <a:endParaRPr lang="en-US" dirty="0">
              <a:solidFill>
                <a:srgbClr val="002060"/>
              </a:solidFill>
            </a:endParaRPr>
          </a:p>
        </p:txBody>
      </p:sp>
      <p:sp>
        <p:nvSpPr>
          <p:cNvPr id="2" name="TextBox 1"/>
          <p:cNvSpPr txBox="1"/>
          <p:nvPr/>
        </p:nvSpPr>
        <p:spPr>
          <a:xfrm>
            <a:off x="1115736" y="444382"/>
            <a:ext cx="10118792" cy="830997"/>
          </a:xfrm>
          <a:prstGeom prst="rect">
            <a:avLst/>
          </a:prstGeom>
          <a:noFill/>
        </p:spPr>
        <p:txBody>
          <a:bodyPr wrap="square" rtlCol="0">
            <a:spAutoFit/>
          </a:bodyPr>
          <a:lstStyle/>
          <a:p>
            <a:pPr algn="r"/>
            <a:r>
              <a:rPr lang="ro-RO" sz="4800" b="1" dirty="0">
                <a:solidFill>
                  <a:srgbClr val="C00000"/>
                </a:solidFill>
                <a:latin typeface="+mj-lt"/>
              </a:rPr>
              <a:t>La ce instituții?</a:t>
            </a:r>
          </a:p>
        </p:txBody>
      </p:sp>
      <p:pic>
        <p:nvPicPr>
          <p:cNvPr id="5" name="Picture 4"/>
          <p:cNvPicPr>
            <a:picLocks noChangeAspect="1"/>
          </p:cNvPicPr>
          <p:nvPr/>
        </p:nvPicPr>
        <p:blipFill>
          <a:blip r:embed="rId2"/>
          <a:stretch>
            <a:fillRect/>
          </a:stretch>
        </p:blipFill>
        <p:spPr>
          <a:xfrm>
            <a:off x="629175" y="92279"/>
            <a:ext cx="2721212" cy="1862356"/>
          </a:xfrm>
          <a:prstGeom prst="rect">
            <a:avLst/>
          </a:prstGeom>
        </p:spPr>
      </p:pic>
    </p:spTree>
    <p:extLst>
      <p:ext uri="{BB962C8B-B14F-4D97-AF65-F5344CB8AC3E}">
        <p14:creationId xmlns:p14="http://schemas.microsoft.com/office/powerpoint/2010/main" val="16257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233" y="287338"/>
            <a:ext cx="4731391" cy="854075"/>
          </a:xfrm>
        </p:spPr>
        <p:txBody>
          <a:bodyPr>
            <a:normAutofit/>
          </a:bodyPr>
          <a:lstStyle/>
          <a:p>
            <a:pPr algn="r"/>
            <a:r>
              <a:rPr lang="ro-RO" b="1" dirty="0" smtClean="0">
                <a:solidFill>
                  <a:srgbClr val="C00000"/>
                </a:solidFill>
              </a:rPr>
              <a:t>Cuantumul bursei</a:t>
            </a:r>
            <a:endParaRPr lang="en-US" b="1" dirty="0">
              <a:solidFill>
                <a:srgbClr val="C00000"/>
              </a:solidFill>
            </a:endParaRPr>
          </a:p>
        </p:txBody>
      </p:sp>
      <p:sp>
        <p:nvSpPr>
          <p:cNvPr id="3" name="Content Placeholder 2"/>
          <p:cNvSpPr>
            <a:spLocks noGrp="1"/>
          </p:cNvSpPr>
          <p:nvPr>
            <p:ph idx="4294967295"/>
          </p:nvPr>
        </p:nvSpPr>
        <p:spPr>
          <a:xfrm>
            <a:off x="528507" y="1275127"/>
            <a:ext cx="11663494" cy="4765311"/>
          </a:xfrm>
        </p:spPr>
        <p:txBody>
          <a:bodyPr>
            <a:normAutofit/>
          </a:bodyPr>
          <a:lstStyle/>
          <a:p>
            <a:pPr>
              <a:lnSpc>
                <a:spcPct val="100000"/>
              </a:lnSpc>
              <a:buFont typeface="Wingdings" panose="05000000000000000000" pitchFamily="2" charset="2"/>
              <a:buChar char="q"/>
            </a:pPr>
            <a:r>
              <a:rPr lang="ro-RO" sz="2400" b="1" dirty="0" smtClean="0">
                <a:solidFill>
                  <a:srgbClr val="002060"/>
                </a:solidFill>
              </a:rPr>
              <a:t>79 </a:t>
            </a:r>
            <a:r>
              <a:rPr lang="ro-RO" sz="2400" b="1" dirty="0">
                <a:solidFill>
                  <a:srgbClr val="002060"/>
                </a:solidFill>
              </a:rPr>
              <a:t>Euro/zi </a:t>
            </a:r>
            <a:r>
              <a:rPr lang="ro-RO" sz="2400" dirty="0" smtClean="0">
                <a:solidFill>
                  <a:srgbClr val="002060"/>
                </a:solidFill>
              </a:rPr>
              <a:t>– între </a:t>
            </a:r>
            <a:r>
              <a:rPr lang="ro-RO" sz="2400" b="1" dirty="0">
                <a:solidFill>
                  <a:srgbClr val="002060"/>
                </a:solidFill>
              </a:rPr>
              <a:t>5-14 zile</a:t>
            </a:r>
            <a:endParaRPr lang="en-US" sz="2400" b="1" dirty="0">
              <a:solidFill>
                <a:srgbClr val="002060"/>
              </a:solidFill>
            </a:endParaRPr>
          </a:p>
          <a:p>
            <a:pPr>
              <a:lnSpc>
                <a:spcPct val="100000"/>
              </a:lnSpc>
              <a:buFont typeface="Wingdings" panose="05000000000000000000" pitchFamily="2" charset="2"/>
              <a:buChar char="q"/>
            </a:pPr>
            <a:r>
              <a:rPr lang="ro-RO" sz="2400" b="1" dirty="0" smtClean="0">
                <a:solidFill>
                  <a:srgbClr val="002060"/>
                </a:solidFill>
              </a:rPr>
              <a:t>56 </a:t>
            </a:r>
            <a:r>
              <a:rPr lang="ro-RO" sz="2400" b="1" dirty="0">
                <a:solidFill>
                  <a:srgbClr val="002060"/>
                </a:solidFill>
              </a:rPr>
              <a:t>Euro/zi</a:t>
            </a:r>
            <a:r>
              <a:rPr lang="ro-RO" sz="2400" dirty="0">
                <a:solidFill>
                  <a:srgbClr val="002060"/>
                </a:solidFill>
              </a:rPr>
              <a:t> </a:t>
            </a:r>
            <a:r>
              <a:rPr lang="ro-RO" sz="2400" dirty="0" smtClean="0">
                <a:solidFill>
                  <a:srgbClr val="002060"/>
                </a:solidFill>
              </a:rPr>
              <a:t>– între a </a:t>
            </a:r>
            <a:r>
              <a:rPr lang="ro-RO" sz="2400" b="1" dirty="0" smtClean="0">
                <a:solidFill>
                  <a:srgbClr val="002060"/>
                </a:solidFill>
              </a:rPr>
              <a:t>15-a și a 30-a zi de activitate</a:t>
            </a:r>
            <a:endParaRPr lang="ro-RO" sz="2400" b="1" dirty="0">
              <a:solidFill>
                <a:srgbClr val="002060"/>
              </a:solidFill>
            </a:endParaRPr>
          </a:p>
          <a:p>
            <a:pPr>
              <a:lnSpc>
                <a:spcPct val="100000"/>
              </a:lnSpc>
              <a:buFont typeface="Wingdings" panose="05000000000000000000" pitchFamily="2" charset="2"/>
              <a:buChar char="Ø"/>
            </a:pPr>
            <a:r>
              <a:rPr lang="en-US" sz="2400" dirty="0">
                <a:solidFill>
                  <a:srgbClr val="002060"/>
                </a:solidFill>
              </a:rPr>
              <a:t>p</a:t>
            </a:r>
            <a:r>
              <a:rPr lang="ro-RO" sz="2400" dirty="0">
                <a:solidFill>
                  <a:srgbClr val="002060"/>
                </a:solidFill>
              </a:rPr>
              <a:t>entru studenții </a:t>
            </a:r>
            <a:r>
              <a:rPr lang="ro-RO" sz="2400" dirty="0" smtClean="0">
                <a:solidFill>
                  <a:srgbClr val="002060"/>
                </a:solidFill>
              </a:rPr>
              <a:t>cu oportunități reduse</a:t>
            </a:r>
            <a:r>
              <a:rPr lang="en-US" sz="2400" dirty="0" smtClean="0">
                <a:solidFill>
                  <a:srgbClr val="002060"/>
                </a:solidFill>
              </a:rPr>
              <a:t>: </a:t>
            </a:r>
            <a:r>
              <a:rPr lang="en-US" sz="2400" dirty="0">
                <a:solidFill>
                  <a:srgbClr val="002060"/>
                </a:solidFill>
              </a:rPr>
              <a:t>top-up            100 </a:t>
            </a:r>
            <a:r>
              <a:rPr lang="en-US" sz="2400" dirty="0" smtClean="0">
                <a:solidFill>
                  <a:srgbClr val="002060"/>
                </a:solidFill>
              </a:rPr>
              <a:t>Euro</a:t>
            </a:r>
            <a:r>
              <a:rPr lang="ro-RO" sz="2400" dirty="0" smtClean="0">
                <a:solidFill>
                  <a:srgbClr val="002060"/>
                </a:solidFill>
              </a:rPr>
              <a:t> -</a:t>
            </a:r>
            <a:r>
              <a:rPr lang="en-US" sz="2400" dirty="0" smtClean="0">
                <a:solidFill>
                  <a:srgbClr val="002060"/>
                </a:solidFill>
              </a:rPr>
              <a:t> </a:t>
            </a:r>
            <a:r>
              <a:rPr lang="en-US" sz="2400" dirty="0" err="1">
                <a:solidFill>
                  <a:srgbClr val="002060"/>
                </a:solidFill>
              </a:rPr>
              <a:t>mobilitate</a:t>
            </a:r>
            <a:r>
              <a:rPr lang="en-US" sz="2400" dirty="0">
                <a:solidFill>
                  <a:srgbClr val="002060"/>
                </a:solidFill>
              </a:rPr>
              <a:t> de maximum 14 </a:t>
            </a:r>
            <a:r>
              <a:rPr lang="en-US" sz="2400" dirty="0" err="1">
                <a:solidFill>
                  <a:srgbClr val="002060"/>
                </a:solidFill>
              </a:rPr>
              <a:t>zile</a:t>
            </a:r>
            <a:r>
              <a:rPr lang="en-US" sz="2400" dirty="0" smtClean="0">
                <a:solidFill>
                  <a:srgbClr val="002060"/>
                </a:solidFill>
              </a:rPr>
              <a:t>/</a:t>
            </a:r>
            <a:r>
              <a:rPr lang="ro-RO" sz="2400" dirty="0" smtClean="0">
                <a:solidFill>
                  <a:srgbClr val="002060"/>
                </a:solidFill>
              </a:rPr>
              <a:t> </a:t>
            </a:r>
            <a:r>
              <a:rPr lang="en-US" sz="2400" dirty="0" smtClean="0">
                <a:solidFill>
                  <a:srgbClr val="002060"/>
                </a:solidFill>
              </a:rPr>
              <a:t>150 </a:t>
            </a:r>
            <a:r>
              <a:rPr lang="en-US" sz="2400" dirty="0">
                <a:solidFill>
                  <a:srgbClr val="002060"/>
                </a:solidFill>
              </a:rPr>
              <a:t>Euro </a:t>
            </a:r>
            <a:r>
              <a:rPr lang="ro-RO" sz="2400" dirty="0" smtClean="0">
                <a:solidFill>
                  <a:srgbClr val="002060"/>
                </a:solidFill>
              </a:rPr>
              <a:t>- </a:t>
            </a:r>
            <a:r>
              <a:rPr lang="en-US" sz="2400" dirty="0" err="1" smtClean="0">
                <a:solidFill>
                  <a:srgbClr val="002060"/>
                </a:solidFill>
              </a:rPr>
              <a:t>mobilitate</a:t>
            </a:r>
            <a:r>
              <a:rPr lang="en-US" sz="2400" dirty="0" smtClean="0">
                <a:solidFill>
                  <a:srgbClr val="002060"/>
                </a:solidFill>
              </a:rPr>
              <a:t> </a:t>
            </a:r>
            <a:r>
              <a:rPr lang="ro-RO" sz="2400" dirty="0" smtClean="0">
                <a:solidFill>
                  <a:srgbClr val="002060"/>
                </a:solidFill>
              </a:rPr>
              <a:t>între 15-30 de zile</a:t>
            </a:r>
            <a:endParaRPr lang="en-US" sz="2400" dirty="0">
              <a:solidFill>
                <a:srgbClr val="002060"/>
              </a:solidFill>
            </a:endParaRPr>
          </a:p>
          <a:p>
            <a:pPr>
              <a:lnSpc>
                <a:spcPct val="100000"/>
              </a:lnSpc>
              <a:buFont typeface="Wingdings" panose="05000000000000000000" pitchFamily="2" charset="2"/>
              <a:buChar char="q"/>
            </a:pPr>
            <a:endParaRPr lang="en-US" sz="2400" dirty="0">
              <a:solidFill>
                <a:srgbClr val="002060"/>
              </a:solidFill>
            </a:endParaRPr>
          </a:p>
          <a:p>
            <a:pPr>
              <a:lnSpc>
                <a:spcPct val="100000"/>
              </a:lnSpc>
              <a:buFont typeface="Wingdings" panose="05000000000000000000" pitchFamily="2" charset="2"/>
              <a:buChar char="q"/>
            </a:pPr>
            <a:endParaRPr lang="en-US" sz="2400" dirty="0" smtClean="0">
              <a:solidFill>
                <a:srgbClr val="002060"/>
              </a:solidFill>
            </a:endParaRPr>
          </a:p>
          <a:p>
            <a:pPr algn="ctr">
              <a:lnSpc>
                <a:spcPct val="100000"/>
              </a:lnSpc>
              <a:buFont typeface="Wingdings" panose="05000000000000000000" pitchFamily="2" charset="2"/>
              <a:buChar char="q"/>
            </a:pPr>
            <a:endParaRPr lang="ro-RO" sz="2400" dirty="0">
              <a:solidFill>
                <a:srgbClr val="002060"/>
              </a:solidFill>
            </a:endParaRPr>
          </a:p>
          <a:p>
            <a:pPr>
              <a:lnSpc>
                <a:spcPct val="100000"/>
              </a:lnSpc>
            </a:pPr>
            <a:endParaRPr lang="en-US" sz="2400" dirty="0">
              <a:solidFill>
                <a:srgbClr val="002060"/>
              </a:solidFill>
            </a:endParaRPr>
          </a:p>
          <a:p>
            <a:pPr>
              <a:lnSpc>
                <a:spcPct val="100000"/>
              </a:lnSpc>
            </a:pPr>
            <a:r>
              <a:rPr lang="en-US" sz="2400" dirty="0">
                <a:solidFill>
                  <a:srgbClr val="660066"/>
                </a:solidFill>
                <a:effectLst>
                  <a:outerShdw blurRad="38100" dist="38100" dir="2700000" algn="tl">
                    <a:srgbClr val="000000">
                      <a:alpha val="43137"/>
                    </a:srgbClr>
                  </a:outerShdw>
                </a:effectLst>
              </a:rPr>
              <a:t>      </a:t>
            </a:r>
            <a:endParaRPr lang="ro-RO" sz="2400" dirty="0">
              <a:solidFill>
                <a:srgbClr val="002060"/>
              </a:solidFill>
            </a:endParaRPr>
          </a:p>
        </p:txBody>
      </p:sp>
      <p:sp>
        <p:nvSpPr>
          <p:cNvPr id="7" name="Right Arrow 6"/>
          <p:cNvSpPr/>
          <p:nvPr/>
        </p:nvSpPr>
        <p:spPr>
          <a:xfrm>
            <a:off x="6686025" y="2470019"/>
            <a:ext cx="634460" cy="290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Picture 7"/>
          <p:cNvPicPr>
            <a:picLocks noChangeAspect="1"/>
          </p:cNvPicPr>
          <p:nvPr/>
        </p:nvPicPr>
        <p:blipFill>
          <a:blip r:embed="rId2"/>
          <a:stretch>
            <a:fillRect/>
          </a:stretch>
        </p:blipFill>
        <p:spPr>
          <a:xfrm>
            <a:off x="9060109" y="3074565"/>
            <a:ext cx="2193022" cy="2741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2835542" y="3286371"/>
            <a:ext cx="4452329" cy="2946649"/>
          </a:xfrm>
          <a:prstGeom prst="rect">
            <a:avLst/>
          </a:prstGeom>
        </p:spPr>
      </p:pic>
    </p:spTree>
    <p:extLst>
      <p:ext uri="{BB962C8B-B14F-4D97-AF65-F5344CB8AC3E}">
        <p14:creationId xmlns:p14="http://schemas.microsoft.com/office/powerpoint/2010/main" val="6497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rgbClr val="C00000"/>
                </a:solidFill>
              </a:rPr>
              <a:t>Cine </a:t>
            </a:r>
            <a:r>
              <a:rPr lang="en-US" b="1" dirty="0" err="1">
                <a:solidFill>
                  <a:srgbClr val="C00000"/>
                </a:solidFill>
              </a:rPr>
              <a:t>poate</a:t>
            </a:r>
            <a:r>
              <a:rPr lang="en-US" b="1" dirty="0">
                <a:solidFill>
                  <a:srgbClr val="C00000"/>
                </a:solidFill>
              </a:rPr>
              <a:t> candida?</a:t>
            </a:r>
            <a:endParaRPr lang="en-US" dirty="0">
              <a:solidFill>
                <a:srgbClr val="C00000"/>
              </a:solidFill>
            </a:endParaRPr>
          </a:p>
        </p:txBody>
      </p:sp>
      <p:sp>
        <p:nvSpPr>
          <p:cNvPr id="3" name="Content Placeholder 2"/>
          <p:cNvSpPr>
            <a:spLocks noGrp="1"/>
          </p:cNvSpPr>
          <p:nvPr>
            <p:ph idx="1"/>
          </p:nvPr>
        </p:nvSpPr>
        <p:spPr>
          <a:xfrm>
            <a:off x="1251826" y="1920076"/>
            <a:ext cx="10058400" cy="4023360"/>
          </a:xfrm>
        </p:spPr>
        <p:txBody>
          <a:bodyPr>
            <a:noAutofit/>
          </a:bodyPr>
          <a:lstStyle/>
          <a:p>
            <a:pPr lvl="0" algn="just" hangingPunct="0">
              <a:lnSpc>
                <a:spcPct val="100000"/>
              </a:lnSpc>
              <a:buFont typeface="Wingdings" panose="05000000000000000000" pitchFamily="2" charset="2"/>
              <a:buChar char="§"/>
            </a:pPr>
            <a:r>
              <a:rPr lang="en-GB" dirty="0">
                <a:solidFill>
                  <a:srgbClr val="002060"/>
                </a:solidFill>
              </a:rPr>
              <a:t> </a:t>
            </a:r>
            <a:r>
              <a:rPr lang="en-GB" sz="1800" dirty="0" err="1">
                <a:solidFill>
                  <a:srgbClr val="002060"/>
                </a:solidFill>
              </a:rPr>
              <a:t>studenţii</a:t>
            </a:r>
            <a:r>
              <a:rPr lang="en-GB" sz="1800" dirty="0">
                <a:solidFill>
                  <a:srgbClr val="002060"/>
                </a:solidFill>
              </a:rPr>
              <a:t> </a:t>
            </a:r>
            <a:r>
              <a:rPr lang="en-GB" sz="1800" b="1" dirty="0" err="1">
                <a:solidFill>
                  <a:srgbClr val="C00000"/>
                </a:solidFill>
              </a:rPr>
              <a:t>înmatriculaţi</a:t>
            </a:r>
            <a:r>
              <a:rPr lang="en-GB" sz="1800" b="1" dirty="0">
                <a:solidFill>
                  <a:srgbClr val="C00000"/>
                </a:solidFill>
              </a:rPr>
              <a:t> la </a:t>
            </a:r>
            <a:r>
              <a:rPr lang="en-GB" sz="1800" b="1" dirty="0" err="1">
                <a:solidFill>
                  <a:srgbClr val="C00000"/>
                </a:solidFill>
              </a:rPr>
              <a:t>zi</a:t>
            </a:r>
            <a:r>
              <a:rPr lang="en-GB" sz="1800" b="1" dirty="0">
                <a:solidFill>
                  <a:srgbClr val="C00000"/>
                </a:solidFill>
              </a:rPr>
              <a:t>/</a:t>
            </a:r>
            <a:r>
              <a:rPr lang="ro-RO" sz="1800" b="1" dirty="0">
                <a:solidFill>
                  <a:srgbClr val="C00000"/>
                </a:solidFill>
              </a:rPr>
              <a:t>cu frecvență </a:t>
            </a:r>
            <a:r>
              <a:rPr lang="ro-RO" sz="1800" b="1" dirty="0" smtClean="0">
                <a:solidFill>
                  <a:srgbClr val="C00000"/>
                </a:solidFill>
              </a:rPr>
              <a:t>redusă/învățământ la distanță </a:t>
            </a:r>
            <a:r>
              <a:rPr lang="en-GB" sz="1800" b="1" dirty="0" smtClean="0">
                <a:solidFill>
                  <a:srgbClr val="C00000"/>
                </a:solidFill>
              </a:rPr>
              <a:t>la </a:t>
            </a:r>
            <a:r>
              <a:rPr lang="en-GB" sz="1800" b="1" dirty="0" err="1">
                <a:solidFill>
                  <a:srgbClr val="C00000"/>
                </a:solidFill>
              </a:rPr>
              <a:t>Universitatea</a:t>
            </a:r>
            <a:r>
              <a:rPr lang="en-GB" sz="1800" b="1" dirty="0">
                <a:solidFill>
                  <a:srgbClr val="C00000"/>
                </a:solidFill>
              </a:rPr>
              <a:t> </a:t>
            </a:r>
            <a:r>
              <a:rPr lang="en-GB" sz="1800" b="1" i="1" dirty="0" smtClean="0">
                <a:solidFill>
                  <a:srgbClr val="C00000"/>
                </a:solidFill>
              </a:rPr>
              <a:t>Alexandru </a:t>
            </a:r>
            <a:r>
              <a:rPr lang="en-GB" sz="1800" b="1" i="1" dirty="0">
                <a:solidFill>
                  <a:srgbClr val="C00000"/>
                </a:solidFill>
              </a:rPr>
              <a:t>Ioan </a:t>
            </a:r>
            <a:r>
              <a:rPr lang="en-GB" sz="1800" b="1" i="1" dirty="0" err="1" smtClean="0">
                <a:solidFill>
                  <a:srgbClr val="C00000"/>
                </a:solidFill>
              </a:rPr>
              <a:t>Cuza</a:t>
            </a:r>
            <a:r>
              <a:rPr lang="en-GB" sz="1800" b="1" dirty="0" smtClean="0">
                <a:solidFill>
                  <a:srgbClr val="C00000"/>
                </a:solidFill>
              </a:rPr>
              <a:t> </a:t>
            </a:r>
            <a:r>
              <a:rPr lang="en-GB" sz="1800" b="1" dirty="0">
                <a:solidFill>
                  <a:srgbClr val="C00000"/>
                </a:solidFill>
              </a:rPr>
              <a:t>din </a:t>
            </a:r>
            <a:r>
              <a:rPr lang="en-GB" sz="1800" b="1" dirty="0" err="1">
                <a:solidFill>
                  <a:srgbClr val="C00000"/>
                </a:solidFill>
              </a:rPr>
              <a:t>Iași</a:t>
            </a:r>
            <a:r>
              <a:rPr lang="en-GB" sz="1800" dirty="0">
                <a:solidFill>
                  <a:srgbClr val="002060"/>
                </a:solidFill>
              </a:rPr>
              <a:t>, </a:t>
            </a:r>
            <a:r>
              <a:rPr lang="en-GB" sz="1800" dirty="0" err="1">
                <a:solidFill>
                  <a:srgbClr val="002060"/>
                </a:solidFill>
              </a:rPr>
              <a:t>cetăţeni</a:t>
            </a:r>
            <a:r>
              <a:rPr lang="en-GB" sz="1800" dirty="0">
                <a:solidFill>
                  <a:srgbClr val="002060"/>
                </a:solidFill>
              </a:rPr>
              <a:t> </a:t>
            </a:r>
            <a:r>
              <a:rPr lang="en-GB" sz="1800" dirty="0" err="1">
                <a:solidFill>
                  <a:srgbClr val="002060"/>
                </a:solidFill>
              </a:rPr>
              <a:t>români</a:t>
            </a:r>
            <a:r>
              <a:rPr lang="en-GB" sz="1800" dirty="0">
                <a:solidFill>
                  <a:srgbClr val="002060"/>
                </a:solidFill>
              </a:rPr>
              <a:t>, </a:t>
            </a:r>
            <a:r>
              <a:rPr lang="en-GB" sz="1800" dirty="0" err="1">
                <a:solidFill>
                  <a:srgbClr val="002060"/>
                </a:solidFill>
              </a:rPr>
              <a:t>cetăţeni</a:t>
            </a:r>
            <a:r>
              <a:rPr lang="en-GB" sz="1800" dirty="0">
                <a:solidFill>
                  <a:srgbClr val="002060"/>
                </a:solidFill>
              </a:rPr>
              <a:t> </a:t>
            </a:r>
            <a:r>
              <a:rPr lang="en-GB" sz="1800" dirty="0" err="1">
                <a:solidFill>
                  <a:srgbClr val="002060"/>
                </a:solidFill>
              </a:rPr>
              <a:t>ai</a:t>
            </a:r>
            <a:r>
              <a:rPr lang="en-GB" sz="1800" dirty="0">
                <a:solidFill>
                  <a:srgbClr val="002060"/>
                </a:solidFill>
              </a:rPr>
              <a:t> </a:t>
            </a:r>
            <a:r>
              <a:rPr lang="en-GB" sz="1800" dirty="0" err="1">
                <a:solidFill>
                  <a:srgbClr val="002060"/>
                </a:solidFill>
              </a:rPr>
              <a:t>altor</a:t>
            </a:r>
            <a:r>
              <a:rPr lang="en-GB" sz="1800" dirty="0">
                <a:solidFill>
                  <a:srgbClr val="002060"/>
                </a:solidFill>
              </a:rPr>
              <a:t> state </a:t>
            </a:r>
            <a:r>
              <a:rPr lang="en-GB" sz="1800" dirty="0" err="1">
                <a:solidFill>
                  <a:srgbClr val="002060"/>
                </a:solidFill>
              </a:rPr>
              <a:t>participante</a:t>
            </a:r>
            <a:r>
              <a:rPr lang="en-GB" sz="1800" dirty="0">
                <a:solidFill>
                  <a:srgbClr val="002060"/>
                </a:solidFill>
              </a:rPr>
              <a:t> la </a:t>
            </a:r>
            <a:r>
              <a:rPr lang="en-GB" sz="1800" dirty="0" err="1">
                <a:solidFill>
                  <a:srgbClr val="002060"/>
                </a:solidFill>
              </a:rPr>
              <a:t>Programul</a:t>
            </a:r>
            <a:r>
              <a:rPr lang="en-GB" sz="1800" dirty="0">
                <a:solidFill>
                  <a:srgbClr val="002060"/>
                </a:solidFill>
              </a:rPr>
              <a:t> Erasmus+ </a:t>
            </a:r>
            <a:r>
              <a:rPr lang="en-GB" sz="1800" dirty="0" err="1">
                <a:solidFill>
                  <a:srgbClr val="002060"/>
                </a:solidFill>
              </a:rPr>
              <a:t>sau</a:t>
            </a:r>
            <a:r>
              <a:rPr lang="en-GB" sz="1800" dirty="0">
                <a:solidFill>
                  <a:srgbClr val="002060"/>
                </a:solidFill>
              </a:rPr>
              <a:t> </a:t>
            </a:r>
            <a:r>
              <a:rPr lang="en-GB" sz="1800" dirty="0" err="1">
                <a:solidFill>
                  <a:srgbClr val="002060"/>
                </a:solidFill>
              </a:rPr>
              <a:t>cetăţeni</a:t>
            </a:r>
            <a:r>
              <a:rPr lang="en-GB" sz="1800" dirty="0">
                <a:solidFill>
                  <a:srgbClr val="002060"/>
                </a:solidFill>
              </a:rPr>
              <a:t> </a:t>
            </a:r>
            <a:r>
              <a:rPr lang="en-GB" sz="1800" dirty="0" err="1">
                <a:solidFill>
                  <a:srgbClr val="002060"/>
                </a:solidFill>
              </a:rPr>
              <a:t>ai</a:t>
            </a:r>
            <a:r>
              <a:rPr lang="en-GB" sz="1800" dirty="0">
                <a:solidFill>
                  <a:srgbClr val="002060"/>
                </a:solidFill>
              </a:rPr>
              <a:t> </a:t>
            </a:r>
            <a:r>
              <a:rPr lang="en-GB" sz="1800" dirty="0" err="1">
                <a:solidFill>
                  <a:srgbClr val="002060"/>
                </a:solidFill>
              </a:rPr>
              <a:t>altor</a:t>
            </a:r>
            <a:r>
              <a:rPr lang="en-GB" sz="1800" dirty="0">
                <a:solidFill>
                  <a:srgbClr val="002060"/>
                </a:solidFill>
              </a:rPr>
              <a:t> state </a:t>
            </a:r>
            <a:r>
              <a:rPr lang="en-GB" sz="1800" dirty="0" err="1">
                <a:solidFill>
                  <a:srgbClr val="002060"/>
                </a:solidFill>
              </a:rPr>
              <a:t>decât</a:t>
            </a:r>
            <a:r>
              <a:rPr lang="en-GB" sz="1800" dirty="0">
                <a:solidFill>
                  <a:srgbClr val="002060"/>
                </a:solidFill>
              </a:rPr>
              <a:t> </a:t>
            </a:r>
            <a:r>
              <a:rPr lang="en-GB" sz="1800" dirty="0" err="1">
                <a:solidFill>
                  <a:srgbClr val="002060"/>
                </a:solidFill>
              </a:rPr>
              <a:t>cele</a:t>
            </a:r>
            <a:r>
              <a:rPr lang="en-GB" sz="1800" dirty="0">
                <a:solidFill>
                  <a:srgbClr val="002060"/>
                </a:solidFill>
              </a:rPr>
              <a:t> </a:t>
            </a:r>
            <a:r>
              <a:rPr lang="en-GB" sz="1800" dirty="0" err="1">
                <a:solidFill>
                  <a:srgbClr val="002060"/>
                </a:solidFill>
              </a:rPr>
              <a:t>participante</a:t>
            </a:r>
            <a:r>
              <a:rPr lang="en-GB" sz="1800" dirty="0">
                <a:solidFill>
                  <a:srgbClr val="002060"/>
                </a:solidFill>
              </a:rPr>
              <a:t> la </a:t>
            </a:r>
            <a:r>
              <a:rPr lang="ro-RO" sz="1800" dirty="0">
                <a:solidFill>
                  <a:srgbClr val="002060"/>
                </a:solidFill>
              </a:rPr>
              <a:t>Programul</a:t>
            </a:r>
            <a:r>
              <a:rPr lang="en-GB" sz="1800" dirty="0">
                <a:solidFill>
                  <a:srgbClr val="002060"/>
                </a:solidFill>
              </a:rPr>
              <a:t> Erasmus+; </a:t>
            </a:r>
            <a:endParaRPr lang="ro-RO" sz="1800" dirty="0">
              <a:solidFill>
                <a:srgbClr val="002060"/>
              </a:solidFill>
            </a:endParaRPr>
          </a:p>
          <a:p>
            <a:pPr lvl="0" algn="just" hangingPunct="0">
              <a:lnSpc>
                <a:spcPct val="100000"/>
              </a:lnSpc>
              <a:buFont typeface="Wingdings" panose="05000000000000000000" pitchFamily="2" charset="2"/>
              <a:buChar char="§"/>
            </a:pPr>
            <a:endParaRPr lang="en-US" dirty="0">
              <a:solidFill>
                <a:srgbClr val="002060"/>
              </a:solidFill>
            </a:endParaRPr>
          </a:p>
          <a:p>
            <a:pPr marL="0" lvl="0" indent="0" algn="just" hangingPunct="0">
              <a:lnSpc>
                <a:spcPct val="100000"/>
              </a:lnSpc>
              <a:buNone/>
            </a:pPr>
            <a:endParaRPr lang="ro-RO" u="sng" dirty="0">
              <a:solidFill>
                <a:srgbClr val="002060"/>
              </a:solidFill>
            </a:endParaRPr>
          </a:p>
          <a:p>
            <a:pPr algn="just" hangingPunct="0">
              <a:lnSpc>
                <a:spcPct val="100000"/>
              </a:lnSpc>
              <a:buFont typeface="Wingdings" panose="05000000000000000000" pitchFamily="2" charset="2"/>
              <a:buChar char="§"/>
            </a:pPr>
            <a:r>
              <a:rPr lang="ro-RO" b="1" dirty="0">
                <a:solidFill>
                  <a:srgbClr val="C00000"/>
                </a:solidFill>
              </a:rPr>
              <a:t> </a:t>
            </a:r>
            <a:r>
              <a:rPr lang="en-GB" sz="1800" b="1" dirty="0" err="1">
                <a:solidFill>
                  <a:srgbClr val="C00000"/>
                </a:solidFill>
              </a:rPr>
              <a:t>foşti</a:t>
            </a:r>
            <a:r>
              <a:rPr lang="en-GB" sz="1800" b="1" dirty="0">
                <a:solidFill>
                  <a:srgbClr val="C00000"/>
                </a:solidFill>
              </a:rPr>
              <a:t> </a:t>
            </a:r>
            <a:r>
              <a:rPr lang="en-GB" sz="1800" b="1" dirty="0" err="1">
                <a:solidFill>
                  <a:srgbClr val="C00000"/>
                </a:solidFill>
              </a:rPr>
              <a:t>beneficiari</a:t>
            </a:r>
            <a:r>
              <a:rPr lang="en-GB" sz="1800" b="1" dirty="0">
                <a:solidFill>
                  <a:srgbClr val="C00000"/>
                </a:solidFill>
              </a:rPr>
              <a:t> </a:t>
            </a:r>
            <a:r>
              <a:rPr lang="en-GB" sz="1800" dirty="0" err="1">
                <a:solidFill>
                  <a:srgbClr val="002060"/>
                </a:solidFill>
              </a:rPr>
              <a:t>ai</a:t>
            </a:r>
            <a:r>
              <a:rPr lang="en-GB" sz="1800" dirty="0">
                <a:solidFill>
                  <a:srgbClr val="002060"/>
                </a:solidFill>
              </a:rPr>
              <a:t> </a:t>
            </a:r>
            <a:r>
              <a:rPr lang="en-GB" sz="1800" dirty="0" err="1">
                <a:solidFill>
                  <a:srgbClr val="002060"/>
                </a:solidFill>
              </a:rPr>
              <a:t>unui</a:t>
            </a:r>
            <a:r>
              <a:rPr lang="en-GB" sz="1800" dirty="0">
                <a:solidFill>
                  <a:srgbClr val="002060"/>
                </a:solidFill>
              </a:rPr>
              <a:t> </a:t>
            </a:r>
            <a:r>
              <a:rPr lang="en-GB" sz="1800" dirty="0" err="1">
                <a:solidFill>
                  <a:srgbClr val="002060"/>
                </a:solidFill>
              </a:rPr>
              <a:t>stagiu</a:t>
            </a:r>
            <a:r>
              <a:rPr lang="en-GB" sz="1800" dirty="0">
                <a:solidFill>
                  <a:srgbClr val="002060"/>
                </a:solidFill>
              </a:rPr>
              <a:t> de</a:t>
            </a:r>
            <a:r>
              <a:rPr lang="en-GB" sz="1800" b="1" dirty="0">
                <a:solidFill>
                  <a:srgbClr val="002060"/>
                </a:solidFill>
              </a:rPr>
              <a:t> </a:t>
            </a:r>
            <a:r>
              <a:rPr lang="en-GB" sz="1800" dirty="0" err="1">
                <a:solidFill>
                  <a:srgbClr val="002060"/>
                </a:solidFill>
              </a:rPr>
              <a:t>practică</a:t>
            </a:r>
            <a:r>
              <a:rPr lang="en-GB" sz="1800" dirty="0">
                <a:solidFill>
                  <a:srgbClr val="002060"/>
                </a:solidFill>
              </a:rPr>
              <a:t> </a:t>
            </a:r>
            <a:r>
              <a:rPr lang="en-GB" sz="1800" dirty="0" err="1">
                <a:solidFill>
                  <a:srgbClr val="002060"/>
                </a:solidFill>
              </a:rPr>
              <a:t>sau</a:t>
            </a:r>
            <a:r>
              <a:rPr lang="en-GB" sz="1800" dirty="0">
                <a:solidFill>
                  <a:srgbClr val="002060"/>
                </a:solidFill>
              </a:rPr>
              <a:t> </a:t>
            </a:r>
            <a:r>
              <a:rPr lang="en-GB" sz="1800" dirty="0" err="1">
                <a:solidFill>
                  <a:srgbClr val="002060"/>
                </a:solidFill>
              </a:rPr>
              <a:t>studiu</a:t>
            </a:r>
            <a:r>
              <a:rPr lang="en-GB" sz="1800" dirty="0">
                <a:solidFill>
                  <a:srgbClr val="002060"/>
                </a:solidFill>
              </a:rPr>
              <a:t> </a:t>
            </a:r>
            <a:r>
              <a:rPr lang="en-GB" sz="1800" dirty="0" err="1">
                <a:solidFill>
                  <a:srgbClr val="002060"/>
                </a:solidFill>
              </a:rPr>
              <a:t>în</a:t>
            </a:r>
            <a:r>
              <a:rPr lang="en-GB" sz="1800" dirty="0">
                <a:solidFill>
                  <a:srgbClr val="002060"/>
                </a:solidFill>
              </a:rPr>
              <a:t> </a:t>
            </a:r>
            <a:r>
              <a:rPr lang="en-GB" sz="1800" dirty="0" smtClean="0">
                <a:solidFill>
                  <a:srgbClr val="002060"/>
                </a:solidFill>
              </a:rPr>
              <a:t>program</a:t>
            </a:r>
            <a:r>
              <a:rPr lang="ro-RO" sz="1800" dirty="0" smtClean="0">
                <a:solidFill>
                  <a:srgbClr val="002060"/>
                </a:solidFill>
              </a:rPr>
              <a:t>ul </a:t>
            </a:r>
            <a:r>
              <a:rPr lang="en-GB" sz="1800" dirty="0" smtClean="0">
                <a:solidFill>
                  <a:srgbClr val="002060"/>
                </a:solidFill>
              </a:rPr>
              <a:t>Erasmus</a:t>
            </a:r>
            <a:r>
              <a:rPr lang="en-GB" sz="1800" dirty="0">
                <a:solidFill>
                  <a:srgbClr val="002060"/>
                </a:solidFill>
              </a:rPr>
              <a:t>+, </a:t>
            </a:r>
            <a:r>
              <a:rPr lang="en-GB" sz="1800" dirty="0" err="1">
                <a:solidFill>
                  <a:srgbClr val="002060"/>
                </a:solidFill>
              </a:rPr>
              <a:t>numai</a:t>
            </a:r>
            <a:r>
              <a:rPr lang="en-GB" sz="1800" dirty="0">
                <a:solidFill>
                  <a:srgbClr val="002060"/>
                </a:solidFill>
              </a:rPr>
              <a:t> </a:t>
            </a:r>
            <a:r>
              <a:rPr lang="en-GB" sz="1800" dirty="0" err="1">
                <a:solidFill>
                  <a:srgbClr val="002060"/>
                </a:solidFill>
              </a:rPr>
              <a:t>dacă</a:t>
            </a:r>
            <a:r>
              <a:rPr lang="en-GB" sz="1800" dirty="0">
                <a:solidFill>
                  <a:srgbClr val="002060"/>
                </a:solidFill>
              </a:rPr>
              <a:t> </a:t>
            </a:r>
            <a:r>
              <a:rPr lang="en-GB" sz="1800" dirty="0" err="1">
                <a:solidFill>
                  <a:srgbClr val="002060"/>
                </a:solidFill>
              </a:rPr>
              <a:t>îndeplinesc</a:t>
            </a:r>
            <a:r>
              <a:rPr lang="en-GB" sz="1800" dirty="0">
                <a:solidFill>
                  <a:srgbClr val="002060"/>
                </a:solidFill>
              </a:rPr>
              <a:t> </a:t>
            </a:r>
            <a:r>
              <a:rPr lang="en-GB" sz="1800" dirty="0" err="1">
                <a:solidFill>
                  <a:srgbClr val="002060"/>
                </a:solidFill>
              </a:rPr>
              <a:t>criteriile</a:t>
            </a:r>
            <a:r>
              <a:rPr lang="en-GB" sz="1800" dirty="0">
                <a:solidFill>
                  <a:srgbClr val="002060"/>
                </a:solidFill>
              </a:rPr>
              <a:t> sus-</a:t>
            </a:r>
            <a:r>
              <a:rPr lang="en-GB" sz="1800" dirty="0" err="1">
                <a:solidFill>
                  <a:srgbClr val="002060"/>
                </a:solidFill>
              </a:rPr>
              <a:t>menţionate</a:t>
            </a:r>
            <a:r>
              <a:rPr lang="en-GB" sz="1800" dirty="0">
                <a:solidFill>
                  <a:srgbClr val="002060"/>
                </a:solidFill>
              </a:rPr>
              <a:t> </a:t>
            </a:r>
            <a:r>
              <a:rPr lang="en-GB" sz="1800" dirty="0" err="1">
                <a:solidFill>
                  <a:srgbClr val="002060"/>
                </a:solidFill>
              </a:rPr>
              <a:t>şi</a:t>
            </a:r>
            <a:r>
              <a:rPr lang="en-GB" sz="1800" dirty="0">
                <a:solidFill>
                  <a:srgbClr val="002060"/>
                </a:solidFill>
              </a:rPr>
              <a:t> </a:t>
            </a:r>
            <a:r>
              <a:rPr lang="en-GB" sz="1800" b="1" dirty="0">
                <a:solidFill>
                  <a:srgbClr val="002060"/>
                </a:solidFill>
              </a:rPr>
              <a:t>cu </a:t>
            </a:r>
            <a:r>
              <a:rPr lang="en-GB" sz="1800" b="1" dirty="0" err="1">
                <a:solidFill>
                  <a:srgbClr val="002060"/>
                </a:solidFill>
              </a:rPr>
              <a:t>condiţia</a:t>
            </a:r>
            <a:r>
              <a:rPr lang="en-GB" sz="1800" b="1" dirty="0">
                <a:solidFill>
                  <a:srgbClr val="002060"/>
                </a:solidFill>
              </a:rPr>
              <a:t> ca</a:t>
            </a:r>
            <a:r>
              <a:rPr lang="en-GB" sz="1800" dirty="0">
                <a:solidFill>
                  <a:srgbClr val="002060"/>
                </a:solidFill>
              </a:rPr>
              <a:t> </a:t>
            </a:r>
            <a:r>
              <a:rPr lang="en-GB" sz="1800" b="1" dirty="0" err="1">
                <a:solidFill>
                  <a:srgbClr val="002060"/>
                </a:solidFill>
              </a:rPr>
              <a:t>durata</a:t>
            </a:r>
            <a:r>
              <a:rPr lang="en-GB" sz="1800" b="1" dirty="0">
                <a:solidFill>
                  <a:srgbClr val="002060"/>
                </a:solidFill>
              </a:rPr>
              <a:t> </a:t>
            </a:r>
            <a:r>
              <a:rPr lang="en-GB" sz="1800" b="1" dirty="0" err="1">
                <a:solidFill>
                  <a:srgbClr val="002060"/>
                </a:solidFill>
              </a:rPr>
              <a:t>totală</a:t>
            </a:r>
            <a:r>
              <a:rPr lang="en-GB" sz="1800" b="1" dirty="0">
                <a:solidFill>
                  <a:srgbClr val="002060"/>
                </a:solidFill>
              </a:rPr>
              <a:t> a </a:t>
            </a:r>
            <a:r>
              <a:rPr lang="en-GB" sz="1800" b="1" dirty="0" err="1">
                <a:solidFill>
                  <a:srgbClr val="002060"/>
                </a:solidFill>
              </a:rPr>
              <a:t>stagiilor</a:t>
            </a:r>
            <a:r>
              <a:rPr lang="en-GB" sz="1800" b="1" dirty="0">
                <a:solidFill>
                  <a:srgbClr val="002060"/>
                </a:solidFill>
              </a:rPr>
              <a:t> </a:t>
            </a:r>
            <a:r>
              <a:rPr lang="en-GB" sz="1800" b="1" dirty="0" err="1" smtClean="0">
                <a:solidFill>
                  <a:srgbClr val="002060"/>
                </a:solidFill>
              </a:rPr>
              <a:t>să</a:t>
            </a:r>
            <a:r>
              <a:rPr lang="en-GB" sz="1800" b="1" dirty="0" smtClean="0">
                <a:solidFill>
                  <a:srgbClr val="002060"/>
                </a:solidFill>
              </a:rPr>
              <a:t> </a:t>
            </a:r>
            <a:r>
              <a:rPr lang="en-GB" sz="1800" b="1" dirty="0">
                <a:solidFill>
                  <a:srgbClr val="002060"/>
                </a:solidFill>
              </a:rPr>
              <a:t>nu </a:t>
            </a:r>
            <a:r>
              <a:rPr lang="en-GB" sz="1800" b="1" dirty="0" err="1">
                <a:solidFill>
                  <a:srgbClr val="002060"/>
                </a:solidFill>
              </a:rPr>
              <a:t>depăşească</a:t>
            </a:r>
            <a:r>
              <a:rPr lang="en-GB" sz="1800" b="1" dirty="0">
                <a:solidFill>
                  <a:srgbClr val="002060"/>
                </a:solidFill>
              </a:rPr>
              <a:t> 12 </a:t>
            </a:r>
            <a:r>
              <a:rPr lang="en-GB" sz="1800" b="1" dirty="0" err="1">
                <a:solidFill>
                  <a:srgbClr val="002060"/>
                </a:solidFill>
              </a:rPr>
              <a:t>luni</a:t>
            </a:r>
            <a:r>
              <a:rPr lang="en-GB" sz="1800" b="1" dirty="0">
                <a:solidFill>
                  <a:srgbClr val="002060"/>
                </a:solidFill>
              </a:rPr>
              <a:t>/</a:t>
            </a:r>
            <a:r>
              <a:rPr lang="en-GB" sz="1800" b="1" dirty="0" err="1">
                <a:solidFill>
                  <a:srgbClr val="002060"/>
                </a:solidFill>
              </a:rPr>
              <a:t>ciclu</a:t>
            </a:r>
            <a:r>
              <a:rPr lang="en-GB" sz="1800" b="1" dirty="0">
                <a:solidFill>
                  <a:srgbClr val="002060"/>
                </a:solidFill>
              </a:rPr>
              <a:t> de </a:t>
            </a:r>
            <a:r>
              <a:rPr lang="en-GB" sz="1800" b="1" dirty="0" err="1">
                <a:solidFill>
                  <a:srgbClr val="002060"/>
                </a:solidFill>
              </a:rPr>
              <a:t>studiu</a:t>
            </a:r>
            <a:r>
              <a:rPr lang="en-GB" sz="1800" b="1" dirty="0">
                <a:solidFill>
                  <a:srgbClr val="002060"/>
                </a:solidFill>
              </a:rPr>
              <a:t>; </a:t>
            </a:r>
            <a:endParaRPr lang="ro-RO" sz="1800" b="1" dirty="0">
              <a:solidFill>
                <a:srgbClr val="002060"/>
              </a:solidFill>
            </a:endParaRPr>
          </a:p>
          <a:p>
            <a:pPr algn="just" hangingPunct="0">
              <a:lnSpc>
                <a:spcPct val="100000"/>
              </a:lnSpc>
              <a:buFont typeface="Wingdings" panose="05000000000000000000" pitchFamily="2" charset="2"/>
              <a:buChar char="§"/>
            </a:pPr>
            <a:r>
              <a:rPr lang="en-GB" sz="1800" i="1" dirty="0">
                <a:solidFill>
                  <a:srgbClr val="002060"/>
                </a:solidFill>
              </a:rPr>
              <a:t> </a:t>
            </a:r>
            <a:r>
              <a:rPr lang="ro-RO" sz="1800" i="1" dirty="0">
                <a:solidFill>
                  <a:srgbClr val="002060"/>
                </a:solidFill>
              </a:rPr>
              <a:t> </a:t>
            </a:r>
            <a:r>
              <a:rPr lang="ro-RO" sz="1800" dirty="0">
                <a:solidFill>
                  <a:srgbClr val="002060"/>
                </a:solidFill>
              </a:rPr>
              <a:t>Studenții și doctoranzii din anii terminali selectați până la data încheierii sesiunii de evaluare/ examinări din semestrul al II-lea al anului terminal, respectiv până la data susținerii publice a tezei de doctorat, pentru stagii care au loc în primul an de după absolvire, au </a:t>
            </a:r>
            <a:r>
              <a:rPr lang="ro-RO" sz="1800" dirty="0" smtClean="0">
                <a:solidFill>
                  <a:srgbClr val="002060"/>
                </a:solidFill>
              </a:rPr>
              <a:t>statutul </a:t>
            </a:r>
            <a:r>
              <a:rPr lang="ro-RO" sz="1800" dirty="0">
                <a:solidFill>
                  <a:srgbClr val="002060"/>
                </a:solidFill>
              </a:rPr>
              <a:t>de </a:t>
            </a:r>
            <a:r>
              <a:rPr lang="ro-RO" sz="1800" dirty="0" smtClean="0">
                <a:solidFill>
                  <a:srgbClr val="002060"/>
                </a:solidFill>
              </a:rPr>
              <a:t>„selectat </a:t>
            </a:r>
            <a:r>
              <a:rPr lang="ro-RO" sz="1800" dirty="0">
                <a:solidFill>
                  <a:srgbClr val="002060"/>
                </a:solidFill>
              </a:rPr>
              <a:t>condiționat”.</a:t>
            </a:r>
            <a:endParaRPr lang="en-US" sz="1800" dirty="0">
              <a:solidFill>
                <a:srgbClr val="002060"/>
              </a:solidFill>
            </a:endParaRPr>
          </a:p>
          <a:p>
            <a:pPr algn="just"/>
            <a:endParaRPr lang="en-US" dirty="0">
              <a:solidFill>
                <a:srgbClr val="002060"/>
              </a:solidFill>
            </a:endParaRPr>
          </a:p>
        </p:txBody>
      </p:sp>
      <p:pic>
        <p:nvPicPr>
          <p:cNvPr id="1030" name="Picture 6" descr="Image result for app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08" y="103887"/>
            <a:ext cx="2301380" cy="153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5" name="Diagram 4"/>
          <p:cNvGraphicFramePr/>
          <p:nvPr>
            <p:extLst>
              <p:ext uri="{D42A27DB-BD31-4B8C-83A1-F6EECF244321}">
                <p14:modId xmlns:p14="http://schemas.microsoft.com/office/powerpoint/2010/main" val="1281568384"/>
              </p:ext>
            </p:extLst>
          </p:nvPr>
        </p:nvGraphicFramePr>
        <p:xfrm>
          <a:off x="2813475" y="2766728"/>
          <a:ext cx="6349038" cy="99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8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681" y="1845734"/>
            <a:ext cx="10133901" cy="4023360"/>
          </a:xfrm>
        </p:spPr>
        <p:txBody>
          <a:bodyPr/>
          <a:lstStyle/>
          <a:p>
            <a:pPr>
              <a:lnSpc>
                <a:spcPct val="100000"/>
              </a:lnSpc>
              <a:spcBef>
                <a:spcPts val="0"/>
              </a:spcBef>
              <a:spcAft>
                <a:spcPts val="0"/>
              </a:spcAft>
              <a:buClrTx/>
              <a:buSzTx/>
            </a:pPr>
            <a:endParaRPr lang="ro-RO" sz="1100" b="1" dirty="0">
              <a:solidFill>
                <a:prstClr val="black"/>
              </a:solidFill>
            </a:endParaRPr>
          </a:p>
          <a:p>
            <a:pPr>
              <a:lnSpc>
                <a:spcPct val="100000"/>
              </a:lnSpc>
              <a:spcBef>
                <a:spcPts val="0"/>
              </a:spcBef>
              <a:spcAft>
                <a:spcPts val="0"/>
              </a:spcAft>
              <a:buClrTx/>
              <a:buSzTx/>
            </a:pPr>
            <a:endParaRPr lang="ro-RO" sz="1100" b="1" dirty="0">
              <a:solidFill>
                <a:prstClr val="black"/>
              </a:solidFill>
            </a:endParaRPr>
          </a:p>
          <a:p>
            <a:pPr>
              <a:lnSpc>
                <a:spcPct val="100000"/>
              </a:lnSpc>
              <a:spcBef>
                <a:spcPts val="0"/>
              </a:spcBef>
              <a:spcAft>
                <a:spcPts val="0"/>
              </a:spcAft>
              <a:buClrTx/>
              <a:buSzTx/>
            </a:pPr>
            <a:endParaRPr lang="ro-RO" sz="1100" b="1" dirty="0">
              <a:solidFill>
                <a:prstClr val="black"/>
              </a:solidFill>
            </a:endParaRPr>
          </a:p>
          <a:p>
            <a:pPr>
              <a:lnSpc>
                <a:spcPct val="100000"/>
              </a:lnSpc>
              <a:spcBef>
                <a:spcPts val="0"/>
              </a:spcBef>
              <a:spcAft>
                <a:spcPts val="0"/>
              </a:spcAft>
              <a:buClrTx/>
              <a:buSzTx/>
            </a:pPr>
            <a:endParaRPr lang="ro-RO" sz="1100" b="1" dirty="0">
              <a:solidFill>
                <a:prstClr val="black"/>
              </a:solidFill>
            </a:endParaRPr>
          </a:p>
          <a:p>
            <a:pPr>
              <a:lnSpc>
                <a:spcPct val="100000"/>
              </a:lnSpc>
              <a:spcBef>
                <a:spcPts val="0"/>
              </a:spcBef>
              <a:spcAft>
                <a:spcPts val="0"/>
              </a:spcAft>
              <a:buClrTx/>
              <a:buSzTx/>
            </a:pPr>
            <a:endParaRPr lang="ro-RO" sz="1100" b="1" dirty="0">
              <a:solidFill>
                <a:prstClr val="black"/>
              </a:solidFill>
            </a:endParaRPr>
          </a:p>
          <a:p>
            <a:pPr>
              <a:lnSpc>
                <a:spcPct val="100000"/>
              </a:lnSpc>
              <a:spcBef>
                <a:spcPts val="0"/>
              </a:spcBef>
              <a:spcAft>
                <a:spcPts val="0"/>
              </a:spcAft>
              <a:buClrTx/>
              <a:buSzTx/>
            </a:pPr>
            <a:endParaRPr lang="ro-RO" sz="1100" b="1" dirty="0">
              <a:solidFill>
                <a:prstClr val="black"/>
              </a:solidFill>
            </a:endParaRPr>
          </a:p>
          <a:p>
            <a:pPr marL="0" lvl="0" indent="0">
              <a:lnSpc>
                <a:spcPct val="100000"/>
              </a:lnSpc>
              <a:spcBef>
                <a:spcPts val="0"/>
              </a:spcBef>
              <a:spcAft>
                <a:spcPts val="0"/>
              </a:spcAft>
              <a:buClrTx/>
              <a:buSzTx/>
              <a:buNone/>
            </a:pPr>
            <a:endParaRPr lang="ro-RO" sz="1100" b="1" dirty="0">
              <a:solidFill>
                <a:prstClr val="black"/>
              </a:solidFill>
            </a:endParaRPr>
          </a:p>
          <a:p>
            <a:endParaRPr lang="ro-RO" dirty="0"/>
          </a:p>
        </p:txBody>
      </p:sp>
      <p:graphicFrame>
        <p:nvGraphicFramePr>
          <p:cNvPr id="5" name="Table 4"/>
          <p:cNvGraphicFramePr>
            <a:graphicFrameLocks noGrp="1"/>
          </p:cNvGraphicFramePr>
          <p:nvPr>
            <p:extLst>
              <p:ext uri="{D42A27DB-BD31-4B8C-83A1-F6EECF244321}">
                <p14:modId xmlns:p14="http://schemas.microsoft.com/office/powerpoint/2010/main" val="1710089502"/>
              </p:ext>
            </p:extLst>
          </p:nvPr>
        </p:nvGraphicFramePr>
        <p:xfrm>
          <a:off x="713065" y="301378"/>
          <a:ext cx="10679356" cy="5915647"/>
        </p:xfrm>
        <a:graphic>
          <a:graphicData uri="http://schemas.openxmlformats.org/drawingml/2006/table">
            <a:tbl>
              <a:tblPr firstRow="1" bandRow="1">
                <a:tableStyleId>{5C22544A-7EE6-4342-B048-85BDC9FD1C3A}</a:tableStyleId>
              </a:tblPr>
              <a:tblGrid>
                <a:gridCol w="10461853">
                  <a:extLst>
                    <a:ext uri="{9D8B030D-6E8A-4147-A177-3AD203B41FA5}">
                      <a16:colId xmlns:a16="http://schemas.microsoft.com/office/drawing/2014/main" val="1667371312"/>
                    </a:ext>
                  </a:extLst>
                </a:gridCol>
                <a:gridCol w="217503">
                  <a:extLst>
                    <a:ext uri="{9D8B030D-6E8A-4147-A177-3AD203B41FA5}">
                      <a16:colId xmlns:a16="http://schemas.microsoft.com/office/drawing/2014/main" val="1681964714"/>
                    </a:ext>
                  </a:extLst>
                </a:gridCol>
              </a:tblGrid>
              <a:tr h="356776">
                <a:tc>
                  <a:txBody>
                    <a:bodyPr/>
                    <a:lstStyle/>
                    <a:p>
                      <a:r>
                        <a:rPr lang="ro-RO" dirty="0"/>
                        <a:t>Calendarul </a:t>
                      </a:r>
                      <a:r>
                        <a:rPr lang="ro-RO" dirty="0" smtClean="0"/>
                        <a:t>selecțiilor</a:t>
                      </a:r>
                      <a:endParaRPr lang="ro-RO" dirty="0"/>
                    </a:p>
                  </a:txBody>
                  <a:tcPr/>
                </a:tc>
                <a:tc rowSpan="8">
                  <a:txBody>
                    <a:bodyPr/>
                    <a:lstStyle/>
                    <a:p>
                      <a:endParaRPr lang="ro-RO" dirty="0"/>
                    </a:p>
                  </a:txBody>
                  <a:tcPr/>
                </a:tc>
                <a:extLst>
                  <a:ext uri="{0D108BD9-81ED-4DB2-BD59-A6C34878D82A}">
                    <a16:rowId xmlns:a16="http://schemas.microsoft.com/office/drawing/2014/main" val="3649028865"/>
                  </a:ext>
                </a:extLst>
              </a:tr>
              <a:tr h="767380">
                <a:tc>
                  <a:txBody>
                    <a:bodyPr/>
                    <a:lstStyle/>
                    <a:p>
                      <a:pPr>
                        <a:spcAft>
                          <a:spcPts val="0"/>
                        </a:spcAft>
                      </a:pPr>
                      <a:r>
                        <a:rPr lang="ro-RO" sz="1800" b="1" kern="1200" dirty="0">
                          <a:solidFill>
                            <a:prstClr val="black"/>
                          </a:solidFill>
                          <a:latin typeface="+mn-lt"/>
                          <a:ea typeface="+mn-ea"/>
                          <a:cs typeface="+mn-cs"/>
                        </a:rPr>
                        <a:t>Întâlnire informativă cu studenții interesați </a:t>
                      </a:r>
                    </a:p>
                    <a:p>
                      <a:pPr marL="285750" indent="-285750">
                        <a:spcAft>
                          <a:spcPts val="0"/>
                        </a:spcAft>
                        <a:buFont typeface="Wingdings" panose="05000000000000000000" pitchFamily="2" charset="2"/>
                        <a:buChar char="Ø"/>
                      </a:pPr>
                      <a:r>
                        <a:rPr lang="ro-RO" sz="1800" b="1" kern="1200" dirty="0" smtClean="0">
                          <a:solidFill>
                            <a:prstClr val="black"/>
                          </a:solidFill>
                          <a:latin typeface="+mn-lt"/>
                          <a:ea typeface="+mn-ea"/>
                          <a:cs typeface="+mn-cs"/>
                        </a:rPr>
                        <a:t>08.12.2025 </a:t>
                      </a:r>
                      <a:r>
                        <a:rPr lang="ro-RO" sz="1800" b="1" kern="1200" dirty="0">
                          <a:solidFill>
                            <a:prstClr val="black"/>
                          </a:solidFill>
                          <a:latin typeface="+mn-lt"/>
                          <a:ea typeface="+mn-ea"/>
                          <a:cs typeface="+mn-cs"/>
                        </a:rPr>
                        <a:t>– ora </a:t>
                      </a:r>
                      <a:r>
                        <a:rPr lang="ro-RO" sz="1800" b="1" kern="1200" dirty="0" smtClean="0">
                          <a:solidFill>
                            <a:prstClr val="black"/>
                          </a:solidFill>
                          <a:latin typeface="+mn-lt"/>
                          <a:ea typeface="+mn-ea"/>
                          <a:cs typeface="+mn-cs"/>
                        </a:rPr>
                        <a:t>18:00</a:t>
                      </a:r>
                      <a:r>
                        <a:rPr lang="ro-RO" sz="1800" b="1" kern="1200" dirty="0">
                          <a:solidFill>
                            <a:prstClr val="black"/>
                          </a:solidFill>
                          <a:latin typeface="+mn-lt"/>
                          <a:ea typeface="+mn-ea"/>
                          <a:cs typeface="+mn-cs"/>
                        </a:rPr>
                        <a:t>, </a:t>
                      </a:r>
                      <a:r>
                        <a:rPr lang="ro-RO" sz="1800" b="1" kern="1200" dirty="0" smtClean="0">
                          <a:solidFill>
                            <a:prstClr val="black"/>
                          </a:solidFill>
                          <a:latin typeface="+mn-lt"/>
                          <a:ea typeface="+mn-ea"/>
                          <a:cs typeface="+mn-cs"/>
                        </a:rPr>
                        <a:t>Amfiteatrul B1</a:t>
                      </a:r>
                      <a:endParaRPr lang="ro-RO" sz="1800" b="1" kern="1200" dirty="0">
                        <a:solidFill>
                          <a:prstClr val="black"/>
                        </a:solidFill>
                        <a:latin typeface="+mn-lt"/>
                        <a:ea typeface="+mn-ea"/>
                        <a:cs typeface="+mn-cs"/>
                      </a:endParaRPr>
                    </a:p>
                  </a:txBody>
                  <a:tcPr/>
                </a:tc>
                <a:tc vMerge="1">
                  <a:txBody>
                    <a:bodyPr/>
                    <a:lstStyle/>
                    <a:p>
                      <a:endParaRPr lang="ro-RO" dirty="0"/>
                    </a:p>
                  </a:txBody>
                  <a:tcPr/>
                </a:tc>
                <a:extLst>
                  <a:ext uri="{0D108BD9-81ED-4DB2-BD59-A6C34878D82A}">
                    <a16:rowId xmlns:a16="http://schemas.microsoft.com/office/drawing/2014/main" val="4234716347"/>
                  </a:ext>
                </a:extLst>
              </a:tr>
              <a:tr h="624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dirty="0"/>
                        <a:t>Depunerea dosarelor de candidatură </a:t>
                      </a:r>
                      <a:endParaRPr lang="ro-RO" sz="1800" b="1"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dirty="0" smtClean="0"/>
                        <a:t>15.12.2025-16.01.2026</a:t>
                      </a:r>
                      <a:endParaRPr lang="ro-RO" sz="2000" b="1" dirty="0">
                        <a:latin typeface="Times New Roman" panose="02020603050405020304" pitchFamily="18" charset="0"/>
                        <a:ea typeface="Times New Roman" panose="02020603050405020304" pitchFamily="18" charset="0"/>
                      </a:endParaRPr>
                    </a:p>
                  </a:txBody>
                  <a:tcPr/>
                </a:tc>
                <a:tc vMerge="1">
                  <a:txBody>
                    <a:bodyPr/>
                    <a:lstStyle/>
                    <a:p>
                      <a:endParaRPr lang="ro-RO"/>
                    </a:p>
                  </a:txBody>
                  <a:tcPr/>
                </a:tc>
                <a:extLst>
                  <a:ext uri="{0D108BD9-81ED-4DB2-BD59-A6C34878D82A}">
                    <a16:rowId xmlns:a16="http://schemas.microsoft.com/office/drawing/2014/main" val="196504848"/>
                  </a:ext>
                </a:extLst>
              </a:tr>
              <a:tr h="624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latin typeface="+mn-lt"/>
                          <a:ea typeface="+mn-ea"/>
                          <a:cs typeface="+mn-cs"/>
                        </a:rPr>
                        <a:t>Interviul cu comisia de </a:t>
                      </a:r>
                      <a:r>
                        <a:rPr lang="ro-RO" sz="1800" b="1" kern="1200" dirty="0" smtClean="0">
                          <a:solidFill>
                            <a:schemeClr val="dk1"/>
                          </a:solidFill>
                          <a:latin typeface="+mn-lt"/>
                          <a:ea typeface="+mn-ea"/>
                          <a:cs typeface="+mn-cs"/>
                        </a:rPr>
                        <a:t>selecție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kern="1200" dirty="0" smtClean="0">
                          <a:solidFill>
                            <a:schemeClr val="dk1"/>
                          </a:solidFill>
                          <a:latin typeface="+mn-lt"/>
                          <a:ea typeface="+mn-ea"/>
                          <a:cs typeface="+mn-cs"/>
                        </a:rPr>
                        <a:t>20.01.2026</a:t>
                      </a:r>
                      <a:endParaRPr lang="ro-RO" sz="1800" b="1" kern="1200" dirty="0">
                        <a:solidFill>
                          <a:schemeClr val="dk1"/>
                        </a:solidFill>
                        <a:latin typeface="+mn-lt"/>
                        <a:ea typeface="+mn-ea"/>
                        <a:cs typeface="+mn-cs"/>
                      </a:endParaRPr>
                    </a:p>
                  </a:txBody>
                  <a:tcPr/>
                </a:tc>
                <a:tc vMerge="1">
                  <a:txBody>
                    <a:bodyPr/>
                    <a:lstStyle/>
                    <a:p>
                      <a:endParaRPr lang="ro-RO"/>
                    </a:p>
                  </a:txBody>
                  <a:tcPr/>
                </a:tc>
                <a:extLst>
                  <a:ext uri="{0D108BD9-81ED-4DB2-BD59-A6C34878D82A}">
                    <a16:rowId xmlns:a16="http://schemas.microsoft.com/office/drawing/2014/main" val="3916806792"/>
                  </a:ext>
                </a:extLst>
              </a:tr>
              <a:tr h="624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Afișarea rezultatelor selecției</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kern="1200" dirty="0" smtClean="0">
                          <a:solidFill>
                            <a:schemeClr val="dk1"/>
                          </a:solidFill>
                          <a:latin typeface="+mn-lt"/>
                          <a:ea typeface="+mn-ea"/>
                          <a:cs typeface="+mn-cs"/>
                        </a:rPr>
                        <a:t>21.01.2026</a:t>
                      </a:r>
                    </a:p>
                  </a:txBody>
                  <a:tcPr/>
                </a:tc>
                <a:tc vMerge="1">
                  <a:txBody>
                    <a:bodyPr/>
                    <a:lstStyle/>
                    <a:p>
                      <a:endParaRPr lang="ro-RO"/>
                    </a:p>
                  </a:txBody>
                  <a:tcPr/>
                </a:tc>
                <a:extLst>
                  <a:ext uri="{0D108BD9-81ED-4DB2-BD59-A6C34878D82A}">
                    <a16:rowId xmlns:a16="http://schemas.microsoft.com/office/drawing/2014/main" val="3012323898"/>
                  </a:ext>
                </a:extLst>
              </a:tr>
              <a:tr h="624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Depunerea contestațiilor</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kern="1200" dirty="0" smtClean="0">
                          <a:solidFill>
                            <a:schemeClr val="dk1"/>
                          </a:solidFill>
                          <a:latin typeface="+mn-lt"/>
                          <a:ea typeface="+mn-ea"/>
                          <a:cs typeface="+mn-cs"/>
                        </a:rPr>
                        <a:t>22.01.2026</a:t>
                      </a:r>
                    </a:p>
                  </a:txBody>
                  <a:tcPr/>
                </a:tc>
                <a:tc vMerge="1">
                  <a:txBody>
                    <a:bodyPr/>
                    <a:lstStyle/>
                    <a:p>
                      <a:endParaRPr lang="ro-RO"/>
                    </a:p>
                  </a:txBody>
                  <a:tcPr/>
                </a:tc>
                <a:extLst>
                  <a:ext uri="{0D108BD9-81ED-4DB2-BD59-A6C34878D82A}">
                    <a16:rowId xmlns:a16="http://schemas.microsoft.com/office/drawing/2014/main" val="3146746506"/>
                  </a:ext>
                </a:extLst>
              </a:tr>
              <a:tr h="624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Afișarea rezultatelor finale ale selecției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kern="1200" dirty="0" smtClean="0">
                          <a:solidFill>
                            <a:schemeClr val="dk1"/>
                          </a:solidFill>
                          <a:latin typeface="+mn-lt"/>
                          <a:ea typeface="+mn-ea"/>
                          <a:cs typeface="+mn-cs"/>
                        </a:rPr>
                        <a:t>23.01.2026</a:t>
                      </a:r>
                    </a:p>
                  </a:txBody>
                  <a:tcPr/>
                </a:tc>
                <a:tc vMerge="1">
                  <a:txBody>
                    <a:bodyPr/>
                    <a:lstStyle/>
                    <a:p>
                      <a:endParaRPr lang="ro-RO"/>
                    </a:p>
                  </a:txBody>
                  <a:tcPr/>
                </a:tc>
                <a:extLst>
                  <a:ext uri="{0D108BD9-81ED-4DB2-BD59-A6C34878D82A}">
                    <a16:rowId xmlns:a16="http://schemas.microsoft.com/office/drawing/2014/main" val="2905710960"/>
                  </a:ext>
                </a:extLst>
              </a:tr>
              <a:tr h="667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Întâlnirea </a:t>
                      </a:r>
                      <a:r>
                        <a:rPr lang="ro-RO" sz="1800" b="1" kern="1200" dirty="0">
                          <a:solidFill>
                            <a:schemeClr val="dk1"/>
                          </a:solidFill>
                          <a:latin typeface="+mn-lt"/>
                          <a:ea typeface="+mn-ea"/>
                          <a:cs typeface="+mn-cs"/>
                        </a:rPr>
                        <a:t>cu studenții selectați </a:t>
                      </a:r>
                      <a:endParaRPr lang="ro-RO" sz="1800" b="1"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1" kern="1200" dirty="0" smtClean="0">
                          <a:solidFill>
                            <a:schemeClr val="dk1"/>
                          </a:solidFill>
                          <a:latin typeface="+mn-lt"/>
                          <a:ea typeface="+mn-ea"/>
                          <a:cs typeface="+mn-cs"/>
                        </a:rPr>
                        <a:t>27.01.2026</a:t>
                      </a:r>
                    </a:p>
                  </a:txBody>
                  <a:tcPr/>
                </a:tc>
                <a:tc vMerge="1">
                  <a:txBody>
                    <a:bodyPr/>
                    <a:lstStyle/>
                    <a:p>
                      <a:endParaRPr lang="ro-RO" dirty="0"/>
                    </a:p>
                  </a:txBody>
                  <a:tcPr/>
                </a:tc>
                <a:extLst>
                  <a:ext uri="{0D108BD9-81ED-4DB2-BD59-A6C34878D82A}">
                    <a16:rowId xmlns:a16="http://schemas.microsoft.com/office/drawing/2014/main" val="2428792004"/>
                  </a:ext>
                </a:extLst>
              </a:tr>
              <a:tr h="66770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ro-RO" sz="1800" b="1" kern="1200" dirty="0" smtClean="0">
                          <a:solidFill>
                            <a:schemeClr val="dk1"/>
                          </a:solidFill>
                          <a:latin typeface="+mn-lt"/>
                          <a:ea typeface="+mn-ea"/>
                          <a:cs typeface="+mn-cs"/>
                        </a:rPr>
                        <a:t>Pe parcursul semestrului al II-lea vor mai fi organizate și alte runde de selecții, în funcție de necesități. Toate</a:t>
                      </a:r>
                      <a:r>
                        <a:rPr lang="ro-RO" sz="1800" b="1" kern="1200" baseline="0" dirty="0" smtClean="0">
                          <a:solidFill>
                            <a:schemeClr val="dk1"/>
                          </a:solidFill>
                          <a:latin typeface="+mn-lt"/>
                          <a:ea typeface="+mn-ea"/>
                          <a:cs typeface="+mn-cs"/>
                        </a:rPr>
                        <a:t> informațiile necesare vor fi postate pe Portal: </a:t>
                      </a:r>
                      <a:r>
                        <a:rPr lang="ro-RO" sz="1800" b="1" kern="1200" baseline="0" dirty="0" smtClean="0">
                          <a:solidFill>
                            <a:schemeClr val="dk1"/>
                          </a:solidFill>
                          <a:latin typeface="+mn-lt"/>
                          <a:ea typeface="+mn-ea"/>
                          <a:cs typeface="+mn-cs"/>
                          <a:hlinkClick r:id="rId2"/>
                        </a:rPr>
                        <a:t>https://portal.feaa.uaic.ro/international/Practica/Pages/default.aspx</a:t>
                      </a:r>
                      <a:r>
                        <a:rPr lang="ro-RO" sz="1800" b="1" kern="1200" baseline="0" dirty="0" smtClean="0">
                          <a:solidFill>
                            <a:schemeClr val="dk1"/>
                          </a:solidFill>
                          <a:latin typeface="+mn-lt"/>
                          <a:ea typeface="+mn-ea"/>
                          <a:cs typeface="+mn-cs"/>
                        </a:rPr>
                        <a:t> </a:t>
                      </a:r>
                      <a:endParaRPr lang="ro-RO" sz="1800" b="1" kern="1200" dirty="0" smtClean="0">
                        <a:solidFill>
                          <a:schemeClr val="dk1"/>
                        </a:solidFill>
                        <a:latin typeface="+mn-lt"/>
                        <a:ea typeface="+mn-ea"/>
                        <a:cs typeface="+mn-cs"/>
                      </a:endParaRPr>
                    </a:p>
                  </a:txBody>
                  <a:tcPr/>
                </a:tc>
                <a:tc>
                  <a:txBody>
                    <a:bodyPr/>
                    <a:lstStyle/>
                    <a:p>
                      <a:endParaRPr lang="ro-RO" dirty="0"/>
                    </a:p>
                  </a:txBody>
                  <a:tcPr/>
                </a:tc>
                <a:extLst>
                  <a:ext uri="{0D108BD9-81ED-4DB2-BD59-A6C34878D82A}">
                    <a16:rowId xmlns:a16="http://schemas.microsoft.com/office/drawing/2014/main" val="4260399428"/>
                  </a:ext>
                </a:extLst>
              </a:tr>
            </a:tbl>
          </a:graphicData>
        </a:graphic>
      </p:graphicFrame>
    </p:spTree>
    <p:extLst>
      <p:ext uri="{BB962C8B-B14F-4D97-AF65-F5344CB8AC3E}">
        <p14:creationId xmlns:p14="http://schemas.microsoft.com/office/powerpoint/2010/main" val="1165470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94" y="286604"/>
            <a:ext cx="9855386" cy="837522"/>
          </a:xfrm>
        </p:spPr>
        <p:txBody>
          <a:bodyPr/>
          <a:lstStyle/>
          <a:p>
            <a:pPr algn="ctr"/>
            <a:r>
              <a:rPr lang="en-US" b="1" dirty="0">
                <a:solidFill>
                  <a:srgbClr val="C00000"/>
                </a:solidFill>
              </a:rPr>
              <a:t>Enjoy your Erasmus Experience!</a:t>
            </a:r>
            <a:endParaRPr lang="en-US" dirty="0"/>
          </a:p>
        </p:txBody>
      </p:sp>
      <p:sp>
        <p:nvSpPr>
          <p:cNvPr id="5" name="Rectangle 4"/>
          <p:cNvSpPr/>
          <p:nvPr/>
        </p:nvSpPr>
        <p:spPr>
          <a:xfrm>
            <a:off x="96910" y="5850237"/>
            <a:ext cx="10557028" cy="523220"/>
          </a:xfrm>
          <a:prstGeom prst="rect">
            <a:avLst/>
          </a:prstGeom>
        </p:spPr>
        <p:txBody>
          <a:bodyPr wrap="square">
            <a:spAutoFit/>
          </a:bodyPr>
          <a:lstStyle/>
          <a:p>
            <a:r>
              <a:rPr lang="ro-RO" sz="2800" b="1" dirty="0">
                <a:solidFill>
                  <a:srgbClr val="C00000"/>
                </a:solidFill>
              </a:rPr>
              <a:t>Detalii suplimentare: Biroul de Relații Internaționale </a:t>
            </a:r>
            <a:r>
              <a:rPr lang="ro-RO" sz="2800" b="1" dirty="0" smtClean="0">
                <a:solidFill>
                  <a:srgbClr val="C00000"/>
                </a:solidFill>
              </a:rPr>
              <a:t>FEAA – </a:t>
            </a:r>
            <a:r>
              <a:rPr lang="ro-RO" sz="2800" b="1" dirty="0">
                <a:solidFill>
                  <a:srgbClr val="C00000"/>
                </a:solidFill>
              </a:rPr>
              <a:t>B407</a:t>
            </a:r>
            <a:endParaRPr lang="en-US" sz="2800" b="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02" y="1906426"/>
            <a:ext cx="3074130" cy="3074130"/>
          </a:xfrm>
        </p:spPr>
      </p:pic>
      <p:sp>
        <p:nvSpPr>
          <p:cNvPr id="6" name="Rectangle 5"/>
          <p:cNvSpPr/>
          <p:nvPr/>
        </p:nvSpPr>
        <p:spPr>
          <a:xfrm>
            <a:off x="3632434" y="1737360"/>
            <a:ext cx="8346206" cy="4924425"/>
          </a:xfrm>
          <a:prstGeom prst="rect">
            <a:avLst/>
          </a:prstGeom>
        </p:spPr>
        <p:txBody>
          <a:bodyPr wrap="square">
            <a:spAutoFit/>
          </a:bodyPr>
          <a:lstStyle/>
          <a:p>
            <a:pPr algn="ctr"/>
            <a:r>
              <a:rPr lang="ro-RO" sz="2800" b="1" dirty="0">
                <a:solidFill>
                  <a:srgbClr val="660066"/>
                </a:solidFill>
              </a:rPr>
              <a:t>Date de contact:</a:t>
            </a:r>
          </a:p>
          <a:p>
            <a:endParaRPr lang="ro-RO" sz="1000" b="1" dirty="0">
              <a:solidFill>
                <a:srgbClr val="C00000"/>
              </a:solidFill>
            </a:endParaRPr>
          </a:p>
          <a:p>
            <a:pPr algn="just"/>
            <a:r>
              <a:rPr lang="ro-RO" sz="2200" b="1" dirty="0">
                <a:solidFill>
                  <a:srgbClr val="002060"/>
                </a:solidFill>
              </a:rPr>
              <a:t>Prof. univ. dr. </a:t>
            </a:r>
            <a:r>
              <a:rPr lang="ro-RO" sz="2200" b="1" dirty="0">
                <a:solidFill>
                  <a:srgbClr val="C00000"/>
                </a:solidFill>
              </a:rPr>
              <a:t>Mircea Georgescu </a:t>
            </a:r>
            <a:r>
              <a:rPr lang="ro-RO" sz="2200" b="1" dirty="0">
                <a:solidFill>
                  <a:srgbClr val="002060"/>
                </a:solidFill>
              </a:rPr>
              <a:t>– Coordonator stagii de practică Erasmus – </a:t>
            </a:r>
            <a:r>
              <a:rPr lang="ro-RO" sz="2200" b="1" dirty="0">
                <a:solidFill>
                  <a:srgbClr val="FFC000"/>
                </a:solidFill>
                <a:hlinkClick r:id="rId3"/>
              </a:rPr>
              <a:t>mirceag@uaic.ro</a:t>
            </a:r>
            <a:endParaRPr lang="ro-RO" sz="2200" b="1" dirty="0">
              <a:solidFill>
                <a:srgbClr val="FFC000"/>
              </a:solidFill>
            </a:endParaRPr>
          </a:p>
          <a:p>
            <a:pPr algn="just"/>
            <a:r>
              <a:rPr lang="ro-RO" sz="2200" b="1" dirty="0">
                <a:solidFill>
                  <a:srgbClr val="002060"/>
                </a:solidFill>
              </a:rPr>
              <a:t>International Relations Officer </a:t>
            </a:r>
            <a:r>
              <a:rPr lang="ro-RO" sz="2200" b="1" dirty="0" smtClean="0">
                <a:solidFill>
                  <a:srgbClr val="002060"/>
                </a:solidFill>
              </a:rPr>
              <a:t>– </a:t>
            </a:r>
            <a:r>
              <a:rPr lang="ro-RO" sz="2200" b="1" dirty="0" smtClean="0">
                <a:solidFill>
                  <a:srgbClr val="C00000"/>
                </a:solidFill>
              </a:rPr>
              <a:t>Lucia Răducea </a:t>
            </a:r>
            <a:r>
              <a:rPr lang="ro-RO" sz="2200" b="1" dirty="0" smtClean="0">
                <a:solidFill>
                  <a:srgbClr val="002060"/>
                </a:solidFill>
              </a:rPr>
              <a:t>– </a:t>
            </a:r>
            <a:r>
              <a:rPr lang="ro-RO" sz="2200" b="1" dirty="0" smtClean="0">
                <a:solidFill>
                  <a:srgbClr val="002060"/>
                </a:solidFill>
                <a:hlinkClick r:id="rId4"/>
              </a:rPr>
              <a:t>international@feaa.uaic.ro</a:t>
            </a:r>
            <a:endParaRPr lang="ro-RO" sz="2200" b="1" dirty="0">
              <a:solidFill>
                <a:srgbClr val="002060"/>
              </a:solidFill>
            </a:endParaRPr>
          </a:p>
          <a:p>
            <a:pPr algn="just"/>
            <a:r>
              <a:rPr lang="ro-RO" sz="2200" b="1" dirty="0">
                <a:solidFill>
                  <a:srgbClr val="002060"/>
                </a:solidFill>
              </a:rPr>
              <a:t>Biroul Erasmus+ UAIC: </a:t>
            </a:r>
            <a:r>
              <a:rPr lang="ro-RO" sz="2200" b="1" dirty="0" smtClean="0">
                <a:solidFill>
                  <a:srgbClr val="C00000"/>
                </a:solidFill>
              </a:rPr>
              <a:t>Grigorița </a:t>
            </a:r>
            <a:r>
              <a:rPr lang="ro-RO" sz="2200" b="1" dirty="0">
                <a:solidFill>
                  <a:srgbClr val="C00000"/>
                </a:solidFill>
              </a:rPr>
              <a:t>Coceanu</a:t>
            </a:r>
            <a:r>
              <a:rPr lang="ro-RO" sz="2200" b="1" dirty="0">
                <a:solidFill>
                  <a:srgbClr val="002060"/>
                </a:solidFill>
              </a:rPr>
              <a:t> – </a:t>
            </a:r>
            <a:r>
              <a:rPr lang="ro-RO" sz="2200" b="1" dirty="0" smtClean="0">
                <a:solidFill>
                  <a:srgbClr val="FFC000"/>
                </a:solidFill>
              </a:rPr>
              <a:t>grigorita.coceanu@uaic.ro</a:t>
            </a:r>
            <a:r>
              <a:rPr lang="ro-RO" sz="2200" b="1" dirty="0" smtClean="0">
                <a:solidFill>
                  <a:srgbClr val="002060"/>
                </a:solidFill>
              </a:rPr>
              <a:t> </a:t>
            </a:r>
            <a:endParaRPr lang="ro-RO" sz="2200" b="1" dirty="0">
              <a:solidFill>
                <a:srgbClr val="002060"/>
              </a:solidFill>
            </a:endParaRPr>
          </a:p>
          <a:p>
            <a:pPr algn="just"/>
            <a:r>
              <a:rPr lang="ro-RO" sz="2200" b="1" dirty="0">
                <a:solidFill>
                  <a:srgbClr val="002060"/>
                </a:solidFill>
              </a:rPr>
              <a:t>Portalul  FEAA – </a:t>
            </a:r>
            <a:r>
              <a:rPr lang="ro-RO" sz="2200" b="1" dirty="0" smtClean="0">
                <a:solidFill>
                  <a:srgbClr val="002060"/>
                </a:solidFill>
              </a:rPr>
              <a:t>secțiunea </a:t>
            </a:r>
            <a:r>
              <a:rPr lang="ro-RO" sz="2200" b="1" dirty="0">
                <a:solidFill>
                  <a:srgbClr val="002060"/>
                </a:solidFill>
              </a:rPr>
              <a:t>Relații Internaționale https://portal.feaa.uaic.ro/international/Practica/Pages/default.aspx  </a:t>
            </a:r>
          </a:p>
          <a:p>
            <a:pPr algn="just"/>
            <a:r>
              <a:rPr lang="ro-RO" sz="2200" b="1" dirty="0">
                <a:solidFill>
                  <a:srgbClr val="002060"/>
                </a:solidFill>
              </a:rPr>
              <a:t>Facebook: International Relations FEAA </a:t>
            </a:r>
            <a:r>
              <a:rPr lang="ro-RO" sz="2200" b="1" dirty="0" smtClean="0">
                <a:solidFill>
                  <a:srgbClr val="002060"/>
                </a:solidFill>
              </a:rPr>
              <a:t>Iasi </a:t>
            </a:r>
            <a:r>
              <a:rPr lang="ro-RO" sz="2200" b="1" dirty="0">
                <a:solidFill>
                  <a:srgbClr val="002060"/>
                </a:solidFill>
              </a:rPr>
              <a:t>(https://www.facebook.com/profile.php?id=100057503347704)</a:t>
            </a:r>
          </a:p>
          <a:p>
            <a:pPr algn="just"/>
            <a:endParaRPr lang="ro-RO" sz="2200" b="1" dirty="0">
              <a:solidFill>
                <a:srgbClr val="002060"/>
              </a:solidFill>
            </a:endParaRPr>
          </a:p>
          <a:p>
            <a:endParaRPr lang="ro-RO" sz="2800" b="1" dirty="0">
              <a:solidFill>
                <a:srgbClr val="C00000"/>
              </a:solidFill>
            </a:endParaRPr>
          </a:p>
          <a:p>
            <a:endParaRPr lang="en-US" sz="2800" b="1" dirty="0">
              <a:solidFill>
                <a:srgbClr val="C00000"/>
              </a:solidFill>
            </a:endParaRPr>
          </a:p>
        </p:txBody>
      </p:sp>
    </p:spTree>
    <p:extLst>
      <p:ext uri="{BB962C8B-B14F-4D97-AF65-F5344CB8AC3E}">
        <p14:creationId xmlns:p14="http://schemas.microsoft.com/office/powerpoint/2010/main" val="60840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26" y="2215167"/>
            <a:ext cx="4148391" cy="4018208"/>
          </a:xfrm>
          <a:prstGeom prst="rect">
            <a:avLst/>
          </a:prstGeom>
          <a:ln>
            <a:noFill/>
          </a:ln>
          <a:effectLst>
            <a:softEdge rad="112500"/>
          </a:effectLst>
        </p:spPr>
      </p:pic>
      <p:sp>
        <p:nvSpPr>
          <p:cNvPr id="2" name="Title 1"/>
          <p:cNvSpPr>
            <a:spLocks noGrp="1"/>
          </p:cNvSpPr>
          <p:nvPr>
            <p:ph type="title"/>
          </p:nvPr>
        </p:nvSpPr>
        <p:spPr/>
        <p:txBody>
          <a:bodyPr/>
          <a:lstStyle/>
          <a:p>
            <a:pPr algn="r"/>
            <a:r>
              <a:rPr lang="ro-RO" b="1" dirty="0">
                <a:solidFill>
                  <a:srgbClr val="C00000"/>
                </a:solidFill>
              </a:rPr>
              <a:t>Reguli generale:</a:t>
            </a:r>
            <a:br>
              <a:rPr lang="ro-RO" b="1" dirty="0">
                <a:solidFill>
                  <a:srgbClr val="C00000"/>
                </a:solidFill>
              </a:rPr>
            </a:br>
            <a:r>
              <a:rPr lang="ro-RO" b="1" dirty="0">
                <a:solidFill>
                  <a:srgbClr val="C00000"/>
                </a:solidFill>
              </a:rPr>
              <a:t>mobilități de lungă </a:t>
            </a:r>
            <a:r>
              <a:rPr lang="ro-RO" b="1" dirty="0" smtClean="0">
                <a:solidFill>
                  <a:srgbClr val="C00000"/>
                </a:solidFill>
              </a:rPr>
              <a:t>durată</a:t>
            </a:r>
            <a:endParaRPr lang="en-US" b="1" dirty="0">
              <a:solidFill>
                <a:srgbClr val="C00000"/>
              </a:solidFill>
            </a:endParaRPr>
          </a:p>
        </p:txBody>
      </p:sp>
      <p:sp>
        <p:nvSpPr>
          <p:cNvPr id="3" name="Content Placeholder 2"/>
          <p:cNvSpPr>
            <a:spLocks noGrp="1"/>
          </p:cNvSpPr>
          <p:nvPr>
            <p:ph idx="1"/>
          </p:nvPr>
        </p:nvSpPr>
        <p:spPr>
          <a:xfrm>
            <a:off x="1097280" y="2016832"/>
            <a:ext cx="6488376" cy="4023360"/>
          </a:xfrm>
        </p:spPr>
        <p:txBody>
          <a:bodyPr>
            <a:normAutofit/>
          </a:bodyPr>
          <a:lstStyle/>
          <a:p>
            <a:pPr>
              <a:lnSpc>
                <a:spcPct val="100000"/>
              </a:lnSpc>
            </a:pPr>
            <a:r>
              <a:rPr lang="en-US" sz="2400" b="1" dirty="0" err="1">
                <a:solidFill>
                  <a:srgbClr val="C00000"/>
                </a:solidFill>
              </a:rPr>
              <a:t>Durata</a:t>
            </a:r>
            <a:r>
              <a:rPr lang="en-US" sz="2400" b="1" dirty="0">
                <a:solidFill>
                  <a:srgbClr val="C00000"/>
                </a:solidFill>
              </a:rPr>
              <a:t> </a:t>
            </a:r>
            <a:r>
              <a:rPr lang="en-US" sz="2400" b="1" dirty="0" err="1">
                <a:solidFill>
                  <a:srgbClr val="C00000"/>
                </a:solidFill>
              </a:rPr>
              <a:t>minimă</a:t>
            </a:r>
            <a:r>
              <a:rPr lang="en-US" sz="2400" b="1" dirty="0">
                <a:solidFill>
                  <a:srgbClr val="C00000"/>
                </a:solidFill>
              </a:rPr>
              <a:t> </a:t>
            </a:r>
            <a:r>
              <a:rPr lang="en-US" sz="2400" dirty="0">
                <a:solidFill>
                  <a:srgbClr val="002060"/>
                </a:solidFill>
              </a:rPr>
              <a:t>a </a:t>
            </a:r>
            <a:r>
              <a:rPr lang="en-US" sz="2400" dirty="0" err="1">
                <a:solidFill>
                  <a:srgbClr val="002060"/>
                </a:solidFill>
              </a:rPr>
              <a:t>unui</a:t>
            </a:r>
            <a:r>
              <a:rPr lang="en-US" sz="2400" dirty="0">
                <a:solidFill>
                  <a:srgbClr val="002060"/>
                </a:solidFill>
              </a:rPr>
              <a:t> </a:t>
            </a:r>
            <a:r>
              <a:rPr lang="en-US" sz="2400" dirty="0" err="1">
                <a:solidFill>
                  <a:srgbClr val="002060"/>
                </a:solidFill>
              </a:rPr>
              <a:t>stagiu</a:t>
            </a:r>
            <a:r>
              <a:rPr lang="en-US" sz="2400" dirty="0">
                <a:solidFill>
                  <a:srgbClr val="002060"/>
                </a:solidFill>
              </a:rPr>
              <a:t> de </a:t>
            </a:r>
            <a:r>
              <a:rPr lang="en-US" sz="2400" dirty="0" err="1">
                <a:solidFill>
                  <a:srgbClr val="002060"/>
                </a:solidFill>
              </a:rPr>
              <a:t>practică</a:t>
            </a:r>
            <a:r>
              <a:rPr lang="en-US" sz="2400" dirty="0">
                <a:solidFill>
                  <a:srgbClr val="002060"/>
                </a:solidFill>
              </a:rPr>
              <a:t> Erasmus+ de lung</a:t>
            </a:r>
            <a:r>
              <a:rPr lang="ro-RO" sz="2400" dirty="0">
                <a:solidFill>
                  <a:srgbClr val="002060"/>
                </a:solidFill>
              </a:rPr>
              <a:t>ă </a:t>
            </a:r>
            <a:r>
              <a:rPr lang="en-US" sz="2400" dirty="0" err="1">
                <a:solidFill>
                  <a:srgbClr val="002060"/>
                </a:solidFill>
              </a:rPr>
              <a:t>durat</a:t>
            </a:r>
            <a:r>
              <a:rPr lang="ro-RO" sz="2400" dirty="0">
                <a:solidFill>
                  <a:srgbClr val="002060"/>
                </a:solidFill>
              </a:rPr>
              <a:t>ă</a:t>
            </a:r>
            <a:r>
              <a:rPr lang="en-US" sz="2400" dirty="0">
                <a:solidFill>
                  <a:srgbClr val="002060"/>
                </a:solidFill>
              </a:rPr>
              <a:t> </a:t>
            </a:r>
            <a:r>
              <a:rPr lang="en-US" sz="2400" dirty="0" err="1">
                <a:solidFill>
                  <a:srgbClr val="002060"/>
                </a:solidFill>
              </a:rPr>
              <a:t>este</a:t>
            </a:r>
            <a:r>
              <a:rPr lang="en-US" sz="2400" dirty="0">
                <a:solidFill>
                  <a:srgbClr val="002060"/>
                </a:solidFill>
              </a:rPr>
              <a:t> de </a:t>
            </a:r>
            <a:r>
              <a:rPr lang="en-US" sz="2400" b="1" dirty="0">
                <a:solidFill>
                  <a:srgbClr val="C00000"/>
                </a:solidFill>
              </a:rPr>
              <a:t>2 </a:t>
            </a:r>
            <a:r>
              <a:rPr lang="en-US" sz="2400" b="1" dirty="0" err="1">
                <a:solidFill>
                  <a:srgbClr val="C00000"/>
                </a:solidFill>
              </a:rPr>
              <a:t>luni</a:t>
            </a:r>
            <a:r>
              <a:rPr lang="en-US" sz="2400" b="1" dirty="0">
                <a:solidFill>
                  <a:srgbClr val="C00000"/>
                </a:solidFill>
              </a:rPr>
              <a:t> (60 de </a:t>
            </a:r>
            <a:r>
              <a:rPr lang="en-US" sz="2400" b="1" dirty="0" err="1">
                <a:solidFill>
                  <a:srgbClr val="C00000"/>
                </a:solidFill>
              </a:rPr>
              <a:t>zile</a:t>
            </a:r>
            <a:r>
              <a:rPr lang="en-US" sz="2400" b="1" dirty="0">
                <a:solidFill>
                  <a:srgbClr val="C00000"/>
                </a:solidFill>
              </a:rPr>
              <a:t>)</a:t>
            </a:r>
            <a:r>
              <a:rPr lang="ro-RO" sz="2400" dirty="0">
                <a:solidFill>
                  <a:srgbClr val="002060"/>
                </a:solidFill>
              </a:rPr>
              <a:t>.</a:t>
            </a:r>
            <a:endParaRPr lang="en-US" sz="2400" dirty="0">
              <a:solidFill>
                <a:srgbClr val="002060"/>
              </a:solidFill>
            </a:endParaRPr>
          </a:p>
          <a:p>
            <a:pPr>
              <a:lnSpc>
                <a:spcPct val="100000"/>
              </a:lnSpc>
            </a:pPr>
            <a:r>
              <a:rPr lang="en-US" sz="2400" dirty="0">
                <a:solidFill>
                  <a:srgbClr val="002060"/>
                </a:solidFill>
              </a:rPr>
              <a:t>Un student </a:t>
            </a:r>
            <a:r>
              <a:rPr lang="en-US" sz="2400" dirty="0" err="1">
                <a:solidFill>
                  <a:srgbClr val="002060"/>
                </a:solidFill>
              </a:rPr>
              <a:t>poate</a:t>
            </a:r>
            <a:r>
              <a:rPr lang="en-US" sz="2400" dirty="0">
                <a:solidFill>
                  <a:srgbClr val="002060"/>
                </a:solidFill>
              </a:rPr>
              <a:t> </a:t>
            </a:r>
            <a:r>
              <a:rPr lang="en-US" sz="2400" dirty="0" err="1">
                <a:solidFill>
                  <a:srgbClr val="002060"/>
                </a:solidFill>
              </a:rPr>
              <a:t>beneficia</a:t>
            </a:r>
            <a:r>
              <a:rPr lang="en-US" sz="2400" dirty="0">
                <a:solidFill>
                  <a:srgbClr val="002060"/>
                </a:solidFill>
              </a:rPr>
              <a:t> de </a:t>
            </a:r>
            <a:r>
              <a:rPr lang="en-US" sz="2400" dirty="0" err="1">
                <a:solidFill>
                  <a:srgbClr val="002060"/>
                </a:solidFill>
              </a:rPr>
              <a:t>stagii</a:t>
            </a:r>
            <a:r>
              <a:rPr lang="en-US" sz="2400" dirty="0">
                <a:solidFill>
                  <a:srgbClr val="002060"/>
                </a:solidFill>
              </a:rPr>
              <a:t> de </a:t>
            </a:r>
            <a:r>
              <a:rPr lang="en-US" sz="2400" dirty="0" err="1">
                <a:solidFill>
                  <a:srgbClr val="002060"/>
                </a:solidFill>
              </a:rPr>
              <a:t>studiu</a:t>
            </a:r>
            <a:r>
              <a:rPr lang="en-US" sz="2400" dirty="0">
                <a:solidFill>
                  <a:srgbClr val="002060"/>
                </a:solidFill>
              </a:rPr>
              <a:t> </a:t>
            </a:r>
            <a:r>
              <a:rPr lang="en-US" sz="2400" dirty="0" err="1">
                <a:solidFill>
                  <a:srgbClr val="002060"/>
                </a:solidFill>
              </a:rPr>
              <a:t>şi</a:t>
            </a:r>
            <a:r>
              <a:rPr lang="en-US" sz="2400" dirty="0">
                <a:solidFill>
                  <a:srgbClr val="002060"/>
                </a:solidFill>
              </a:rPr>
              <a:t> de </a:t>
            </a:r>
            <a:r>
              <a:rPr lang="en-US" sz="2400" dirty="0" err="1">
                <a:solidFill>
                  <a:srgbClr val="002060"/>
                </a:solidFill>
              </a:rPr>
              <a:t>practică</a:t>
            </a:r>
            <a:r>
              <a:rPr lang="en-US" sz="2400" dirty="0">
                <a:solidFill>
                  <a:srgbClr val="002060"/>
                </a:solidFill>
              </a:rPr>
              <a:t> </a:t>
            </a:r>
            <a:r>
              <a:rPr lang="en-US" sz="2400" dirty="0" err="1">
                <a:solidFill>
                  <a:srgbClr val="002060"/>
                </a:solidFill>
              </a:rPr>
              <a:t>însumând</a:t>
            </a:r>
            <a:r>
              <a:rPr lang="en-US" sz="2400" dirty="0">
                <a:solidFill>
                  <a:srgbClr val="002060"/>
                </a:solidFill>
              </a:rPr>
              <a:t> </a:t>
            </a:r>
            <a:r>
              <a:rPr lang="en-US" sz="2400" b="1" dirty="0">
                <a:solidFill>
                  <a:srgbClr val="C00000"/>
                </a:solidFill>
              </a:rPr>
              <a:t>maximum 12 </a:t>
            </a:r>
            <a:r>
              <a:rPr lang="en-US" sz="2400" b="1" dirty="0" err="1">
                <a:solidFill>
                  <a:srgbClr val="C00000"/>
                </a:solidFill>
              </a:rPr>
              <a:t>luni</a:t>
            </a:r>
            <a:r>
              <a:rPr lang="en-US" sz="2400" b="1" dirty="0">
                <a:solidFill>
                  <a:srgbClr val="C00000"/>
                </a:solidFill>
              </a:rPr>
              <a:t> de </a:t>
            </a:r>
            <a:r>
              <a:rPr lang="en-US" sz="2400" b="1" dirty="0" err="1">
                <a:solidFill>
                  <a:srgbClr val="C00000"/>
                </a:solidFill>
              </a:rPr>
              <a:t>stagiu</a:t>
            </a:r>
            <a:r>
              <a:rPr lang="en-US" sz="2400" b="1" dirty="0">
                <a:solidFill>
                  <a:srgbClr val="C00000"/>
                </a:solidFill>
              </a:rPr>
              <a:t> la </a:t>
            </a:r>
            <a:r>
              <a:rPr lang="en-US" sz="2400" b="1" dirty="0" err="1">
                <a:solidFill>
                  <a:srgbClr val="C00000"/>
                </a:solidFill>
              </a:rPr>
              <a:t>fiecare</a:t>
            </a:r>
            <a:r>
              <a:rPr lang="en-US" sz="2400" b="1" dirty="0">
                <a:solidFill>
                  <a:srgbClr val="C00000"/>
                </a:solidFill>
              </a:rPr>
              <a:t> </a:t>
            </a:r>
            <a:r>
              <a:rPr lang="en-US" sz="2400" b="1" dirty="0" err="1">
                <a:solidFill>
                  <a:srgbClr val="C00000"/>
                </a:solidFill>
              </a:rPr>
              <a:t>nivel</a:t>
            </a:r>
            <a:r>
              <a:rPr lang="en-US" sz="2400" b="1" dirty="0">
                <a:solidFill>
                  <a:srgbClr val="C00000"/>
                </a:solidFill>
              </a:rPr>
              <a:t> de </a:t>
            </a:r>
            <a:r>
              <a:rPr lang="en-US" sz="2400" b="1" dirty="0" err="1">
                <a:solidFill>
                  <a:srgbClr val="C00000"/>
                </a:solidFill>
              </a:rPr>
              <a:t>studiu</a:t>
            </a:r>
            <a:r>
              <a:rPr lang="en-US" sz="2400" dirty="0">
                <a:solidFill>
                  <a:srgbClr val="002060"/>
                </a:solidFill>
              </a:rPr>
              <a:t> (</a:t>
            </a:r>
            <a:r>
              <a:rPr lang="en-US" sz="2400" dirty="0" err="1">
                <a:solidFill>
                  <a:srgbClr val="002060"/>
                </a:solidFill>
              </a:rPr>
              <a:t>licenţă</a:t>
            </a:r>
            <a:r>
              <a:rPr lang="en-US" sz="2400" dirty="0">
                <a:solidFill>
                  <a:srgbClr val="002060"/>
                </a:solidFill>
              </a:rPr>
              <a:t>, master, </a:t>
            </a:r>
            <a:r>
              <a:rPr lang="en-US" sz="2400" dirty="0" err="1">
                <a:solidFill>
                  <a:srgbClr val="002060"/>
                </a:solidFill>
              </a:rPr>
              <a:t>doctorat</a:t>
            </a:r>
            <a:r>
              <a:rPr lang="en-US" sz="2400" dirty="0">
                <a:solidFill>
                  <a:srgbClr val="002060"/>
                </a:solidFill>
              </a:rPr>
              <a:t>, </a:t>
            </a:r>
            <a:r>
              <a:rPr lang="en-US" sz="2400" b="1" dirty="0">
                <a:solidFill>
                  <a:srgbClr val="006600"/>
                </a:solidFill>
              </a:rPr>
              <a:t>ABSOLVEN</a:t>
            </a:r>
            <a:r>
              <a:rPr lang="ro-RO" sz="2400" b="1" dirty="0">
                <a:solidFill>
                  <a:srgbClr val="006600"/>
                </a:solidFill>
              </a:rPr>
              <a:t>ȚI</a:t>
            </a:r>
            <a:r>
              <a:rPr lang="en-US" sz="2400" dirty="0">
                <a:solidFill>
                  <a:srgbClr val="002060"/>
                </a:solidFill>
              </a:rPr>
              <a:t>).</a:t>
            </a:r>
          </a:p>
          <a:p>
            <a:pPr>
              <a:lnSpc>
                <a:spcPct val="100000"/>
              </a:lnSpc>
            </a:pPr>
            <a:r>
              <a:rPr lang="en-US" sz="2400" dirty="0">
                <a:solidFill>
                  <a:srgbClr val="660066"/>
                </a:solidFill>
                <a:effectLst>
                  <a:outerShdw blurRad="38100" dist="38100" dir="2700000" algn="tl">
                    <a:srgbClr val="000000">
                      <a:alpha val="43137"/>
                    </a:srgbClr>
                  </a:outerShdw>
                </a:effectLst>
              </a:rPr>
              <a:t>      </a:t>
            </a:r>
            <a:r>
              <a:rPr lang="en-US" sz="2600" b="1" dirty="0" err="1">
                <a:solidFill>
                  <a:srgbClr val="660066"/>
                </a:solidFill>
              </a:rPr>
              <a:t>Pute</a:t>
            </a:r>
            <a:r>
              <a:rPr lang="ro-RO" sz="2600" b="1" dirty="0">
                <a:solidFill>
                  <a:srgbClr val="660066"/>
                </a:solidFill>
              </a:rPr>
              <a:t>ț</a:t>
            </a:r>
            <a:r>
              <a:rPr lang="en-US" sz="2600" b="1" dirty="0" err="1">
                <a:solidFill>
                  <a:srgbClr val="660066"/>
                </a:solidFill>
              </a:rPr>
              <a:t>i</a:t>
            </a:r>
            <a:r>
              <a:rPr lang="en-US" sz="2600" b="1" dirty="0">
                <a:solidFill>
                  <a:srgbClr val="660066"/>
                </a:solidFill>
              </a:rPr>
              <a:t> </a:t>
            </a:r>
            <a:r>
              <a:rPr lang="en-US" sz="2600" b="1" dirty="0" err="1">
                <a:solidFill>
                  <a:srgbClr val="660066"/>
                </a:solidFill>
              </a:rPr>
              <a:t>beneficia</a:t>
            </a:r>
            <a:r>
              <a:rPr lang="en-US" sz="2600" b="1" dirty="0">
                <a:solidFill>
                  <a:srgbClr val="660066"/>
                </a:solidFill>
              </a:rPr>
              <a:t> de </a:t>
            </a:r>
            <a:r>
              <a:rPr lang="en-US" sz="2600" b="1" dirty="0" err="1">
                <a:solidFill>
                  <a:srgbClr val="660066"/>
                </a:solidFill>
              </a:rPr>
              <a:t>mai</a:t>
            </a:r>
            <a:r>
              <a:rPr lang="en-US" sz="2600" b="1" dirty="0">
                <a:solidFill>
                  <a:srgbClr val="660066"/>
                </a:solidFill>
              </a:rPr>
              <a:t> </a:t>
            </a:r>
            <a:r>
              <a:rPr lang="en-US" sz="2600" b="1" dirty="0" err="1">
                <a:solidFill>
                  <a:srgbClr val="660066"/>
                </a:solidFill>
              </a:rPr>
              <a:t>multe</a:t>
            </a:r>
            <a:r>
              <a:rPr lang="en-US" sz="2600" b="1" dirty="0">
                <a:solidFill>
                  <a:srgbClr val="660066"/>
                </a:solidFill>
              </a:rPr>
              <a:t> </a:t>
            </a:r>
            <a:r>
              <a:rPr lang="en-US" sz="2600" b="1" dirty="0" err="1">
                <a:solidFill>
                  <a:srgbClr val="660066"/>
                </a:solidFill>
              </a:rPr>
              <a:t>stagii</a:t>
            </a:r>
            <a:r>
              <a:rPr lang="ro-RO" sz="2600" b="1" dirty="0">
                <a:solidFill>
                  <a:srgbClr val="660066"/>
                </a:solidFill>
              </a:rPr>
              <a:t>!</a:t>
            </a:r>
          </a:p>
          <a:p>
            <a:pPr marL="201168" lvl="1" indent="0">
              <a:lnSpc>
                <a:spcPct val="100000"/>
              </a:lnSpc>
              <a:buNone/>
            </a:pPr>
            <a:r>
              <a:rPr lang="ro-RO" sz="2200" b="1" dirty="0">
                <a:solidFill>
                  <a:srgbClr val="002060"/>
                </a:solidFill>
              </a:rPr>
              <a:t>	     (ex.: </a:t>
            </a:r>
            <a:r>
              <a:rPr lang="ro-RO" sz="2200" b="1" dirty="0" smtClean="0">
                <a:solidFill>
                  <a:srgbClr val="002060"/>
                </a:solidFill>
              </a:rPr>
              <a:t>studiu+practică+practică</a:t>
            </a:r>
            <a:r>
              <a:rPr lang="ro-RO" sz="2200" b="1" dirty="0">
                <a:solidFill>
                  <a:srgbClr val="002060"/>
                </a:solidFill>
              </a:rPr>
              <a:t>)</a:t>
            </a:r>
            <a:endParaRPr lang="en-US" sz="2200" b="1" dirty="0">
              <a:solidFill>
                <a:srgbClr val="002060"/>
              </a:solidFill>
            </a:endParaRPr>
          </a:p>
          <a:p>
            <a:pPr marL="201168" lvl="1" indent="0">
              <a:lnSpc>
                <a:spcPct val="100000"/>
              </a:lnSpc>
              <a:buNone/>
            </a:pPr>
            <a:r>
              <a:rPr lang="en-US" sz="2200" b="1" dirty="0">
                <a:solidFill>
                  <a:srgbClr val="002060"/>
                </a:solidFill>
              </a:rPr>
              <a:t>                    (</a:t>
            </a:r>
            <a:r>
              <a:rPr lang="en-US" sz="2200" b="1" dirty="0" err="1" smtClean="0">
                <a:solidFill>
                  <a:srgbClr val="002060"/>
                </a:solidFill>
              </a:rPr>
              <a:t>studiu+practic</a:t>
            </a:r>
            <a:r>
              <a:rPr lang="ro-RO" sz="2200" b="1" dirty="0" smtClean="0">
                <a:solidFill>
                  <a:srgbClr val="002060"/>
                </a:solidFill>
              </a:rPr>
              <a:t>ă</a:t>
            </a:r>
            <a:r>
              <a:rPr lang="en-US" sz="2200" b="1" dirty="0" smtClean="0">
                <a:solidFill>
                  <a:srgbClr val="002060"/>
                </a:solidFill>
              </a:rPr>
              <a:t>+</a:t>
            </a:r>
            <a:r>
              <a:rPr lang="en-US" sz="2200" b="1" dirty="0" err="1" smtClean="0">
                <a:solidFill>
                  <a:srgbClr val="002060"/>
                </a:solidFill>
              </a:rPr>
              <a:t>studiu</a:t>
            </a:r>
            <a:r>
              <a:rPr lang="ro-RO" sz="2200" b="1" dirty="0">
                <a:solidFill>
                  <a:srgbClr val="002060"/>
                </a:solidFill>
              </a:rPr>
              <a:t>)</a:t>
            </a:r>
            <a:endParaRPr lang="en-US" sz="2200" b="1" dirty="0">
              <a:solidFill>
                <a:srgbClr val="002060"/>
              </a:solidFill>
            </a:endParaRPr>
          </a:p>
          <a:p>
            <a:pPr>
              <a:lnSpc>
                <a:spcPct val="100000"/>
              </a:lnSpc>
            </a:pPr>
            <a:endParaRPr lang="ro-RO" sz="2400" dirty="0">
              <a:solidFill>
                <a:srgbClr val="002060"/>
              </a:solidFill>
            </a:endParaRPr>
          </a:p>
        </p:txBody>
      </p:sp>
      <p:sp>
        <p:nvSpPr>
          <p:cNvPr id="5" name="Right Arrow 4"/>
          <p:cNvSpPr/>
          <p:nvPr/>
        </p:nvSpPr>
        <p:spPr>
          <a:xfrm>
            <a:off x="1097280" y="5370490"/>
            <a:ext cx="1081825" cy="257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03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9" y="1"/>
            <a:ext cx="1904196" cy="1845734"/>
          </a:xfrm>
          <a:prstGeom prst="rect">
            <a:avLst/>
          </a:prstGeom>
        </p:spPr>
      </p:pic>
      <p:sp>
        <p:nvSpPr>
          <p:cNvPr id="2" name="Title 1"/>
          <p:cNvSpPr>
            <a:spLocks noGrp="1"/>
          </p:cNvSpPr>
          <p:nvPr>
            <p:ph type="title"/>
          </p:nvPr>
        </p:nvSpPr>
        <p:spPr/>
        <p:txBody>
          <a:bodyPr/>
          <a:lstStyle/>
          <a:p>
            <a:pPr algn="r"/>
            <a:r>
              <a:rPr lang="ro-RO" b="1" dirty="0">
                <a:solidFill>
                  <a:srgbClr val="C00000"/>
                </a:solidFill>
              </a:rPr>
              <a:t>Dosarul de candidatură</a:t>
            </a:r>
            <a:endParaRPr lang="en-US" b="1" dirty="0">
              <a:solidFill>
                <a:srgbClr val="C00000"/>
              </a:solidFill>
            </a:endParaRPr>
          </a:p>
        </p:txBody>
      </p:sp>
      <p:sp>
        <p:nvSpPr>
          <p:cNvPr id="3" name="Content Placeholder 2"/>
          <p:cNvSpPr>
            <a:spLocks noGrp="1"/>
          </p:cNvSpPr>
          <p:nvPr>
            <p:ph idx="1"/>
          </p:nvPr>
        </p:nvSpPr>
        <p:spPr>
          <a:xfrm>
            <a:off x="1097280" y="1845734"/>
            <a:ext cx="9368806" cy="4323246"/>
          </a:xfrm>
        </p:spPr>
        <p:txBody>
          <a:bodyPr>
            <a:normAutofit fontScale="62500" lnSpcReduction="20000"/>
          </a:bodyPr>
          <a:lstStyle/>
          <a:p>
            <a:pPr algn="just">
              <a:lnSpc>
                <a:spcPct val="110000"/>
              </a:lnSpc>
              <a:spcBef>
                <a:spcPts val="600"/>
              </a:spcBef>
              <a:buFont typeface="Wingdings" panose="05000000000000000000" pitchFamily="2" charset="2"/>
              <a:buChar char="§"/>
            </a:pPr>
            <a:r>
              <a:rPr lang="ro-RO" sz="2400" dirty="0">
                <a:solidFill>
                  <a:srgbClr val="002060"/>
                </a:solidFill>
              </a:rPr>
              <a:t> </a:t>
            </a:r>
            <a:r>
              <a:rPr lang="en-US" sz="2400" b="1" dirty="0">
                <a:solidFill>
                  <a:srgbClr val="002060"/>
                </a:solidFill>
              </a:rPr>
              <a:t>Curriculum Vitae</a:t>
            </a:r>
            <a:r>
              <a:rPr lang="ro-RO" sz="2400" b="1" dirty="0">
                <a:solidFill>
                  <a:srgbClr val="002060"/>
                </a:solidFill>
              </a:rPr>
              <a:t> (CV) </a:t>
            </a:r>
            <a:r>
              <a:rPr lang="ro-RO" sz="2400" dirty="0" smtClean="0">
                <a:solidFill>
                  <a:srgbClr val="002060"/>
                </a:solidFill>
              </a:rPr>
              <a:t>- </a:t>
            </a:r>
            <a:r>
              <a:rPr lang="ro-RO" sz="2400" dirty="0">
                <a:solidFill>
                  <a:srgbClr val="002060"/>
                </a:solidFill>
              </a:rPr>
              <a:t>în lb. română și </a:t>
            </a:r>
            <a:r>
              <a:rPr lang="ro-RO" sz="2400" dirty="0" smtClean="0">
                <a:solidFill>
                  <a:srgbClr val="002060"/>
                </a:solidFill>
              </a:rPr>
              <a:t>limba </a:t>
            </a:r>
            <a:r>
              <a:rPr lang="ro-RO" sz="2400" dirty="0">
                <a:solidFill>
                  <a:srgbClr val="002060"/>
                </a:solidFill>
              </a:rPr>
              <a:t>de lucru a </a:t>
            </a:r>
            <a:r>
              <a:rPr lang="ro-RO" sz="2400" dirty="0" smtClean="0">
                <a:solidFill>
                  <a:srgbClr val="002060"/>
                </a:solidFill>
              </a:rPr>
              <a:t>instituției-gazdă</a:t>
            </a:r>
            <a:r>
              <a:rPr lang="en-US" sz="2400" dirty="0">
                <a:solidFill>
                  <a:srgbClr val="002060"/>
                </a:solidFill>
              </a:rPr>
              <a:t>; </a:t>
            </a:r>
            <a:endParaRPr lang="ro-RO" sz="2400" dirty="0">
              <a:solidFill>
                <a:srgbClr val="002060"/>
              </a:solidFill>
            </a:endParaRPr>
          </a:p>
          <a:p>
            <a:pPr algn="just">
              <a:lnSpc>
                <a:spcPct val="110000"/>
              </a:lnSpc>
              <a:spcBef>
                <a:spcPts val="600"/>
              </a:spcBef>
              <a:buFont typeface="Wingdings" panose="05000000000000000000" pitchFamily="2" charset="2"/>
              <a:buChar char="§"/>
            </a:pPr>
            <a:r>
              <a:rPr lang="ro-RO" sz="2400" dirty="0">
                <a:solidFill>
                  <a:srgbClr val="002060"/>
                </a:solidFill>
              </a:rPr>
              <a:t> </a:t>
            </a:r>
            <a:r>
              <a:rPr lang="ro-RO" sz="2400" b="1" dirty="0">
                <a:solidFill>
                  <a:srgbClr val="002060"/>
                </a:solidFill>
              </a:rPr>
              <a:t>Formular de candidatură </a:t>
            </a:r>
            <a:r>
              <a:rPr lang="ro-RO" sz="2400" dirty="0">
                <a:solidFill>
                  <a:srgbClr val="002060"/>
                </a:solidFill>
              </a:rPr>
              <a:t>(în lb. română și </a:t>
            </a:r>
            <a:r>
              <a:rPr lang="ro-RO" sz="2400" dirty="0" smtClean="0">
                <a:solidFill>
                  <a:srgbClr val="002060"/>
                </a:solidFill>
              </a:rPr>
              <a:t>limba </a:t>
            </a:r>
            <a:r>
              <a:rPr lang="ro-RO" sz="2400" dirty="0">
                <a:solidFill>
                  <a:srgbClr val="002060"/>
                </a:solidFill>
              </a:rPr>
              <a:t>de lucru a </a:t>
            </a:r>
            <a:r>
              <a:rPr lang="ro-RO" sz="2400" dirty="0" smtClean="0">
                <a:solidFill>
                  <a:srgbClr val="002060"/>
                </a:solidFill>
              </a:rPr>
              <a:t>instituției-gazdă), </a:t>
            </a:r>
            <a:r>
              <a:rPr lang="ro-RO" sz="2400" dirty="0">
                <a:solidFill>
                  <a:srgbClr val="002060"/>
                </a:solidFill>
              </a:rPr>
              <a:t>care va include:</a:t>
            </a:r>
          </a:p>
          <a:p>
            <a:pPr marL="360000" algn="just">
              <a:lnSpc>
                <a:spcPct val="110000"/>
              </a:lnSpc>
              <a:spcBef>
                <a:spcPts val="600"/>
              </a:spcBef>
              <a:buFont typeface="Courier New" panose="02070309020205020404" pitchFamily="49" charset="0"/>
              <a:buChar char="o"/>
            </a:pPr>
            <a:r>
              <a:rPr lang="ro-RO" sz="2400" dirty="0" smtClean="0">
                <a:solidFill>
                  <a:srgbClr val="002060"/>
                </a:solidFill>
              </a:rPr>
              <a:t> Motivația (motivele </a:t>
            </a:r>
            <a:r>
              <a:rPr lang="ro-RO" sz="2400" dirty="0">
                <a:solidFill>
                  <a:srgbClr val="002060"/>
                </a:solidFill>
              </a:rPr>
              <a:t>pentru participarea la selecția pentru un stagiu de practică într-o anumită organizație, într-un anumit sector (economic</a:t>
            </a:r>
            <a:r>
              <a:rPr lang="ro-RO" sz="2400" dirty="0" smtClean="0">
                <a:solidFill>
                  <a:srgbClr val="002060"/>
                </a:solidFill>
              </a:rPr>
              <a:t>) /</a:t>
            </a:r>
            <a:r>
              <a:rPr lang="ro-RO" sz="2400" dirty="0">
                <a:solidFill>
                  <a:srgbClr val="002060"/>
                </a:solidFill>
              </a:rPr>
              <a:t>departament al </a:t>
            </a:r>
            <a:r>
              <a:rPr lang="ro-RO" sz="2400" dirty="0" smtClean="0">
                <a:solidFill>
                  <a:srgbClr val="002060"/>
                </a:solidFill>
              </a:rPr>
              <a:t>organizației; disponibilitatea </a:t>
            </a:r>
            <a:r>
              <a:rPr lang="ro-RO" sz="2400" dirty="0">
                <a:solidFill>
                  <a:srgbClr val="002060"/>
                </a:solidFill>
              </a:rPr>
              <a:t>de a atinge scopurile stagiului de practică; înțelegerea nevoilor și așteptărilor organizației gazdă; țeluri în cariera personală);</a:t>
            </a:r>
          </a:p>
          <a:p>
            <a:pPr marL="360000" algn="just">
              <a:lnSpc>
                <a:spcPct val="110000"/>
              </a:lnSpc>
              <a:spcBef>
                <a:spcPts val="600"/>
              </a:spcBef>
              <a:buFont typeface="Courier New" panose="02070309020205020404" pitchFamily="49" charset="0"/>
              <a:buChar char="o"/>
            </a:pPr>
            <a:r>
              <a:rPr lang="ro-RO" sz="2400" dirty="0" smtClean="0">
                <a:solidFill>
                  <a:srgbClr val="002060"/>
                </a:solidFill>
              </a:rPr>
              <a:t> Perioada </a:t>
            </a:r>
            <a:r>
              <a:rPr lang="ro-RO" sz="2400" dirty="0">
                <a:solidFill>
                  <a:srgbClr val="002060"/>
                </a:solidFill>
              </a:rPr>
              <a:t>propusă pentru mobilitate;</a:t>
            </a:r>
          </a:p>
          <a:p>
            <a:pPr marL="360000" algn="just">
              <a:lnSpc>
                <a:spcPct val="110000"/>
              </a:lnSpc>
              <a:spcBef>
                <a:spcPts val="600"/>
              </a:spcBef>
              <a:buFont typeface="Courier New" panose="02070309020205020404" pitchFamily="49" charset="0"/>
              <a:buChar char="o"/>
            </a:pPr>
            <a:r>
              <a:rPr lang="ro-RO" sz="2400" dirty="0" smtClean="0">
                <a:solidFill>
                  <a:srgbClr val="002060"/>
                </a:solidFill>
              </a:rPr>
              <a:t> Declarație </a:t>
            </a:r>
            <a:r>
              <a:rPr lang="ro-RO" sz="2400" dirty="0">
                <a:solidFill>
                  <a:srgbClr val="002060"/>
                </a:solidFill>
              </a:rPr>
              <a:t>cu privire la numărul maxim de luni de mobilitate Erasmus+ de care un student poate beneficia pe durata ciclului de studii la care este înmatriculat la momentul candidaturii;</a:t>
            </a:r>
          </a:p>
          <a:p>
            <a:pPr marL="360000" algn="just">
              <a:lnSpc>
                <a:spcPct val="110000"/>
              </a:lnSpc>
              <a:spcBef>
                <a:spcPts val="600"/>
              </a:spcBef>
              <a:buFont typeface="Courier New" panose="02070309020205020404" pitchFamily="49" charset="0"/>
              <a:buChar char="o"/>
            </a:pPr>
            <a:r>
              <a:rPr lang="ro-RO" sz="2400" dirty="0" smtClean="0">
                <a:solidFill>
                  <a:srgbClr val="002060"/>
                </a:solidFill>
              </a:rPr>
              <a:t> Notă </a:t>
            </a:r>
            <a:r>
              <a:rPr lang="ro-RO" sz="2400" dirty="0">
                <a:solidFill>
                  <a:srgbClr val="002060"/>
                </a:solidFill>
              </a:rPr>
              <a:t>de informare privind prelucrarea datelor cu caracter personal.</a:t>
            </a:r>
          </a:p>
          <a:p>
            <a:pPr algn="just">
              <a:lnSpc>
                <a:spcPct val="110000"/>
              </a:lnSpc>
              <a:spcBef>
                <a:spcPts val="600"/>
              </a:spcBef>
              <a:buFont typeface="Wingdings" panose="05000000000000000000" pitchFamily="2" charset="2"/>
              <a:buChar char="§"/>
            </a:pPr>
            <a:r>
              <a:rPr lang="ro-RO" sz="2400" dirty="0" smtClean="0">
                <a:solidFill>
                  <a:srgbClr val="002060"/>
                </a:solidFill>
              </a:rPr>
              <a:t> Atestatul </a:t>
            </a:r>
            <a:r>
              <a:rPr lang="ro-RO" sz="2400" dirty="0">
                <a:solidFill>
                  <a:srgbClr val="002060"/>
                </a:solidFill>
              </a:rPr>
              <a:t>de limbă / foaia matricolă din liceu / certificatul de competențe lingvistice obținut la examenul de Bacalaureat/ situația școlară aferentă studiilor universitare la limba străină studiată (media/nota minim 8);</a:t>
            </a:r>
          </a:p>
          <a:p>
            <a:pPr algn="just">
              <a:lnSpc>
                <a:spcPct val="110000"/>
              </a:lnSpc>
              <a:spcBef>
                <a:spcPts val="600"/>
              </a:spcBef>
              <a:buFont typeface="Wingdings" panose="05000000000000000000" pitchFamily="2" charset="2"/>
              <a:buChar char="§"/>
            </a:pPr>
            <a:r>
              <a:rPr lang="ro-RO" sz="2400" dirty="0" smtClean="0">
                <a:solidFill>
                  <a:srgbClr val="002060"/>
                </a:solidFill>
              </a:rPr>
              <a:t> </a:t>
            </a:r>
            <a:r>
              <a:rPr lang="ro-RO" sz="2400" dirty="0" smtClean="0">
                <a:solidFill>
                  <a:srgbClr val="00B050"/>
                </a:solidFill>
              </a:rPr>
              <a:t>Extrasul </a:t>
            </a:r>
            <a:r>
              <a:rPr lang="ro-RO" sz="2400" dirty="0">
                <a:solidFill>
                  <a:srgbClr val="00B050"/>
                </a:solidFill>
              </a:rPr>
              <a:t>din foaia matricolă pentru nivelul de studiu la care este înmatriculat candidatul la momentul </a:t>
            </a:r>
            <a:r>
              <a:rPr lang="ro-RO" sz="2400" dirty="0" smtClean="0">
                <a:solidFill>
                  <a:srgbClr val="00B050"/>
                </a:solidFill>
              </a:rPr>
              <a:t>selecţiei – va fi solicitat de către coordonatorul Erasmus;</a:t>
            </a:r>
          </a:p>
          <a:p>
            <a:pPr algn="just">
              <a:lnSpc>
                <a:spcPct val="110000"/>
              </a:lnSpc>
              <a:spcBef>
                <a:spcPts val="600"/>
              </a:spcBef>
              <a:buFont typeface="Wingdings" panose="05000000000000000000" pitchFamily="2" charset="2"/>
              <a:buChar char="§"/>
            </a:pPr>
            <a:r>
              <a:rPr lang="ro-RO" sz="2400" dirty="0" smtClean="0">
                <a:solidFill>
                  <a:srgbClr val="002060"/>
                </a:solidFill>
              </a:rPr>
              <a:t>Confirmarea </a:t>
            </a:r>
            <a:r>
              <a:rPr lang="ro-RO" sz="2400" dirty="0">
                <a:solidFill>
                  <a:srgbClr val="002060"/>
                </a:solidFill>
              </a:rPr>
              <a:t>de primire/ accept din partea </a:t>
            </a:r>
            <a:r>
              <a:rPr lang="ro-RO" sz="2400" dirty="0" smtClean="0">
                <a:solidFill>
                  <a:srgbClr val="002060"/>
                </a:solidFill>
              </a:rPr>
              <a:t>instituției-gazdă </a:t>
            </a:r>
            <a:r>
              <a:rPr lang="ro-RO" sz="2400" dirty="0">
                <a:solidFill>
                  <a:srgbClr val="002060"/>
                </a:solidFill>
              </a:rPr>
              <a:t>în cazul studenților care </a:t>
            </a:r>
            <a:r>
              <a:rPr lang="ro-RO" sz="2400" dirty="0" smtClean="0">
                <a:solidFill>
                  <a:srgbClr val="002060"/>
                </a:solidFill>
              </a:rPr>
              <a:t>și-au </a:t>
            </a:r>
            <a:r>
              <a:rPr lang="ro-RO" sz="2400" dirty="0">
                <a:solidFill>
                  <a:srgbClr val="002060"/>
                </a:solidFill>
              </a:rPr>
              <a:t>identificat singuri un loc de </a:t>
            </a:r>
            <a:r>
              <a:rPr lang="ro-RO" sz="2400" dirty="0" smtClean="0">
                <a:solidFill>
                  <a:srgbClr val="002060"/>
                </a:solidFill>
              </a:rPr>
              <a:t>practică </a:t>
            </a:r>
            <a:r>
              <a:rPr lang="ro-RO" sz="2400" dirty="0">
                <a:solidFill>
                  <a:srgbClr val="002060"/>
                </a:solidFill>
              </a:rPr>
              <a:t>ERASMUS+ (se </a:t>
            </a:r>
            <a:r>
              <a:rPr lang="ro-RO" sz="2400" dirty="0" smtClean="0">
                <a:solidFill>
                  <a:srgbClr val="002060"/>
                </a:solidFill>
              </a:rPr>
              <a:t>acceptă </a:t>
            </a:r>
            <a:r>
              <a:rPr lang="ro-RO" sz="2400" dirty="0">
                <a:solidFill>
                  <a:srgbClr val="002060"/>
                </a:solidFill>
              </a:rPr>
              <a:t>o copie </a:t>
            </a:r>
            <a:r>
              <a:rPr lang="ro-RO" sz="2400" dirty="0" smtClean="0">
                <a:solidFill>
                  <a:srgbClr val="002060"/>
                </a:solidFill>
              </a:rPr>
              <a:t>scanată </a:t>
            </a:r>
            <a:r>
              <a:rPr lang="ro-RO" sz="2400" dirty="0">
                <a:solidFill>
                  <a:srgbClr val="002060"/>
                </a:solidFill>
              </a:rPr>
              <a:t>după original/ e-mail de confirmare</a:t>
            </a:r>
            <a:r>
              <a:rPr lang="ro-RO" sz="2400" dirty="0" smtClean="0">
                <a:solidFill>
                  <a:srgbClr val="002060"/>
                </a:solidFill>
              </a:rPr>
              <a:t>).</a:t>
            </a:r>
            <a:endParaRPr lang="ro-RO" sz="2400"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086" y="1845733"/>
            <a:ext cx="981550" cy="981550"/>
          </a:xfrm>
          <a:prstGeom prst="rect">
            <a:avLst/>
          </a:prstGeom>
        </p:spPr>
      </p:pic>
    </p:spTree>
    <p:extLst>
      <p:ext uri="{BB962C8B-B14F-4D97-AF65-F5344CB8AC3E}">
        <p14:creationId xmlns:p14="http://schemas.microsoft.com/office/powerpoint/2010/main" val="140179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9" y="1"/>
            <a:ext cx="1904196" cy="1845734"/>
          </a:xfrm>
          <a:prstGeom prst="rect">
            <a:avLst/>
          </a:prstGeom>
        </p:spPr>
      </p:pic>
      <p:sp>
        <p:nvSpPr>
          <p:cNvPr id="2" name="Title 1"/>
          <p:cNvSpPr>
            <a:spLocks noGrp="1"/>
          </p:cNvSpPr>
          <p:nvPr>
            <p:ph type="title"/>
          </p:nvPr>
        </p:nvSpPr>
        <p:spPr/>
        <p:txBody>
          <a:bodyPr/>
          <a:lstStyle/>
          <a:p>
            <a:pPr algn="r"/>
            <a:r>
              <a:rPr lang="ro-RO" b="1" dirty="0">
                <a:solidFill>
                  <a:srgbClr val="C00000"/>
                </a:solidFill>
              </a:rPr>
              <a:t>Dosarul de candidatură</a:t>
            </a:r>
            <a:endParaRPr lang="en-US" b="1" dirty="0">
              <a:solidFill>
                <a:srgbClr val="C00000"/>
              </a:solidFill>
            </a:endParaRPr>
          </a:p>
        </p:txBody>
      </p:sp>
      <p:sp>
        <p:nvSpPr>
          <p:cNvPr id="3" name="Content Placeholder 2"/>
          <p:cNvSpPr>
            <a:spLocks noGrp="1"/>
          </p:cNvSpPr>
          <p:nvPr>
            <p:ph idx="1"/>
          </p:nvPr>
        </p:nvSpPr>
        <p:spPr>
          <a:xfrm>
            <a:off x="992177" y="3064935"/>
            <a:ext cx="10632264" cy="2064113"/>
          </a:xfrm>
        </p:spPr>
        <p:txBody>
          <a:bodyPr>
            <a:normAutofit/>
          </a:bodyPr>
          <a:lstStyle/>
          <a:p>
            <a:pPr marL="0" indent="0" algn="just">
              <a:lnSpc>
                <a:spcPct val="110000"/>
              </a:lnSpc>
              <a:buNone/>
            </a:pPr>
            <a:r>
              <a:rPr lang="en-US" sz="2400" b="1" dirty="0" err="1">
                <a:solidFill>
                  <a:srgbClr val="C00000"/>
                </a:solidFill>
              </a:rPr>
              <a:t>Documente</a:t>
            </a:r>
            <a:r>
              <a:rPr lang="en-US" sz="2400" b="1" dirty="0">
                <a:solidFill>
                  <a:srgbClr val="C00000"/>
                </a:solidFill>
              </a:rPr>
              <a:t> </a:t>
            </a:r>
            <a:r>
              <a:rPr lang="en-US" sz="2400" b="1" dirty="0" err="1">
                <a:solidFill>
                  <a:srgbClr val="C00000"/>
                </a:solidFill>
              </a:rPr>
              <a:t>suplimentare</a:t>
            </a:r>
            <a:r>
              <a:rPr lang="en-US" sz="2400" b="1" dirty="0">
                <a:solidFill>
                  <a:srgbClr val="C00000"/>
                </a:solidFill>
              </a:rPr>
              <a:t>, </a:t>
            </a:r>
            <a:r>
              <a:rPr lang="en-US" sz="2400" b="1" dirty="0" err="1">
                <a:solidFill>
                  <a:srgbClr val="C00000"/>
                </a:solidFill>
              </a:rPr>
              <a:t>pentru</a:t>
            </a:r>
            <a:r>
              <a:rPr lang="en-US" sz="2400" b="1" dirty="0">
                <a:solidFill>
                  <a:srgbClr val="C00000"/>
                </a:solidFill>
              </a:rPr>
              <a:t> </a:t>
            </a:r>
            <a:r>
              <a:rPr lang="en-US" sz="2400" b="1" dirty="0" err="1">
                <a:solidFill>
                  <a:srgbClr val="C00000"/>
                </a:solidFill>
              </a:rPr>
              <a:t>studenții</a:t>
            </a:r>
            <a:r>
              <a:rPr lang="en-US" sz="2400" b="1" dirty="0">
                <a:solidFill>
                  <a:srgbClr val="C00000"/>
                </a:solidFill>
              </a:rPr>
              <a:t> care nu au </a:t>
            </a:r>
            <a:r>
              <a:rPr lang="en-US" sz="2400" b="1" dirty="0" err="1">
                <a:solidFill>
                  <a:srgbClr val="C00000"/>
                </a:solidFill>
              </a:rPr>
              <a:t>cetățenia</a:t>
            </a:r>
            <a:r>
              <a:rPr lang="en-US" sz="2400" b="1" dirty="0">
                <a:solidFill>
                  <a:srgbClr val="C00000"/>
                </a:solidFill>
              </a:rPr>
              <a:t> </a:t>
            </a:r>
            <a:r>
              <a:rPr lang="en-US" sz="2400" b="1" dirty="0" err="1">
                <a:solidFill>
                  <a:srgbClr val="C00000"/>
                </a:solidFill>
              </a:rPr>
              <a:t>unui</a:t>
            </a:r>
            <a:r>
              <a:rPr lang="en-US" sz="2400" b="1" dirty="0">
                <a:solidFill>
                  <a:srgbClr val="C00000"/>
                </a:solidFill>
              </a:rPr>
              <a:t> stat </a:t>
            </a:r>
            <a:r>
              <a:rPr lang="en-US" sz="2400" b="1" dirty="0" err="1">
                <a:solidFill>
                  <a:srgbClr val="C00000"/>
                </a:solidFill>
              </a:rPr>
              <a:t>membru</a:t>
            </a:r>
            <a:r>
              <a:rPr lang="en-US" sz="2400" b="1" dirty="0">
                <a:solidFill>
                  <a:srgbClr val="C00000"/>
                </a:solidFill>
              </a:rPr>
              <a:t> UE</a:t>
            </a:r>
            <a:r>
              <a:rPr lang="en-US" sz="2400" b="1" dirty="0">
                <a:solidFill>
                  <a:srgbClr val="002060"/>
                </a:solidFill>
              </a:rPr>
              <a:t>:</a:t>
            </a:r>
          </a:p>
          <a:p>
            <a:pPr algn="just">
              <a:lnSpc>
                <a:spcPct val="110000"/>
              </a:lnSpc>
              <a:buFont typeface="Wingdings" panose="05000000000000000000" pitchFamily="2" charset="2"/>
              <a:buChar char="§"/>
            </a:pPr>
            <a:r>
              <a:rPr lang="en-US" sz="2400" b="1" dirty="0">
                <a:solidFill>
                  <a:srgbClr val="002060"/>
                </a:solidFill>
              </a:rPr>
              <a:t>o </a:t>
            </a:r>
            <a:r>
              <a:rPr lang="en-US" sz="2400" b="1" dirty="0" err="1">
                <a:solidFill>
                  <a:srgbClr val="002060"/>
                </a:solidFill>
              </a:rPr>
              <a:t>copie</a:t>
            </a:r>
            <a:r>
              <a:rPr lang="en-US" sz="2400" b="1" dirty="0">
                <a:solidFill>
                  <a:srgbClr val="002060"/>
                </a:solidFill>
              </a:rPr>
              <a:t> a </a:t>
            </a:r>
            <a:r>
              <a:rPr lang="en-US" sz="2400" b="1" dirty="0" err="1">
                <a:solidFill>
                  <a:srgbClr val="002060"/>
                </a:solidFill>
              </a:rPr>
              <a:t>permisului</a:t>
            </a:r>
            <a:r>
              <a:rPr lang="en-US" sz="2400" b="1" dirty="0">
                <a:solidFill>
                  <a:srgbClr val="002060"/>
                </a:solidFill>
              </a:rPr>
              <a:t> de </a:t>
            </a:r>
            <a:r>
              <a:rPr lang="en-US" sz="2400" b="1" dirty="0" err="1">
                <a:solidFill>
                  <a:srgbClr val="002060"/>
                </a:solidFill>
              </a:rPr>
              <a:t>ședere</a:t>
            </a:r>
            <a:r>
              <a:rPr lang="en-US" sz="2400" b="1" dirty="0">
                <a:solidFill>
                  <a:srgbClr val="002060"/>
                </a:solidFill>
              </a:rPr>
              <a:t> - </a:t>
            </a:r>
            <a:r>
              <a:rPr lang="en-US" sz="2400" b="1" dirty="0" err="1">
                <a:solidFill>
                  <a:srgbClr val="002060"/>
                </a:solidFill>
              </a:rPr>
              <a:t>excepție</a:t>
            </a:r>
            <a:r>
              <a:rPr lang="en-US" sz="2400" b="1" dirty="0">
                <a:solidFill>
                  <a:srgbClr val="002060"/>
                </a:solidFill>
              </a:rPr>
              <a:t> de la </a:t>
            </a:r>
            <a:r>
              <a:rPr lang="en-US" sz="2400" b="1" dirty="0" err="1">
                <a:solidFill>
                  <a:srgbClr val="002060"/>
                </a:solidFill>
              </a:rPr>
              <a:t>această</a:t>
            </a:r>
            <a:r>
              <a:rPr lang="en-US" sz="2400" b="1" dirty="0">
                <a:solidFill>
                  <a:srgbClr val="002060"/>
                </a:solidFill>
              </a:rPr>
              <a:t> </a:t>
            </a:r>
            <a:r>
              <a:rPr lang="en-US" sz="2400" b="1" dirty="0" err="1">
                <a:solidFill>
                  <a:srgbClr val="002060"/>
                </a:solidFill>
              </a:rPr>
              <a:t>cerință</a:t>
            </a:r>
            <a:r>
              <a:rPr lang="en-US" sz="2400" b="1" dirty="0">
                <a:solidFill>
                  <a:srgbClr val="002060"/>
                </a:solidFill>
              </a:rPr>
              <a:t> </a:t>
            </a:r>
            <a:r>
              <a:rPr lang="en-US" sz="2400" b="1" dirty="0" err="1">
                <a:solidFill>
                  <a:srgbClr val="002060"/>
                </a:solidFill>
              </a:rPr>
              <a:t>fac</a:t>
            </a:r>
            <a:r>
              <a:rPr lang="en-US" sz="2400" b="1" dirty="0">
                <a:solidFill>
                  <a:srgbClr val="002060"/>
                </a:solidFill>
              </a:rPr>
              <a:t> </a:t>
            </a:r>
            <a:r>
              <a:rPr lang="en-US" sz="2400" b="1" dirty="0" err="1">
                <a:solidFill>
                  <a:srgbClr val="002060"/>
                </a:solidFill>
              </a:rPr>
              <a:t>studenții</a:t>
            </a:r>
            <a:r>
              <a:rPr lang="en-US" sz="2400" b="1" dirty="0">
                <a:solidFill>
                  <a:srgbClr val="002060"/>
                </a:solidFill>
              </a:rPr>
              <a:t> de </a:t>
            </a:r>
            <a:r>
              <a:rPr lang="en-US" sz="2400" b="1" dirty="0" err="1">
                <a:solidFill>
                  <a:srgbClr val="002060"/>
                </a:solidFill>
              </a:rPr>
              <a:t>cetățenie</a:t>
            </a:r>
            <a:r>
              <a:rPr lang="en-US" sz="2400" b="1" dirty="0">
                <a:solidFill>
                  <a:srgbClr val="002060"/>
                </a:solidFill>
              </a:rPr>
              <a:t> </a:t>
            </a:r>
            <a:r>
              <a:rPr lang="en-US" sz="2400" b="1" dirty="0" err="1">
                <a:solidFill>
                  <a:srgbClr val="002060"/>
                </a:solidFill>
              </a:rPr>
              <a:t>moldove</a:t>
            </a:r>
            <a:r>
              <a:rPr lang="ro-RO" sz="2400" b="1" dirty="0">
                <a:solidFill>
                  <a:srgbClr val="002060"/>
                </a:solidFill>
              </a:rPr>
              <a:t>ne</a:t>
            </a:r>
            <a:r>
              <a:rPr lang="en-US" sz="2400" b="1" dirty="0">
                <a:solidFill>
                  <a:srgbClr val="002060"/>
                </a:solidFill>
              </a:rPr>
              <a:t>a</a:t>
            </a:r>
            <a:r>
              <a:rPr lang="ro-RO" sz="2400" b="1" dirty="0">
                <a:solidFill>
                  <a:srgbClr val="002060"/>
                </a:solidFill>
              </a:rPr>
              <a:t>sc</a:t>
            </a:r>
            <a:r>
              <a:rPr lang="en-US" sz="2400" b="1" dirty="0">
                <a:solidFill>
                  <a:srgbClr val="002060"/>
                </a:solidFill>
              </a:rPr>
              <a:t>ă </a:t>
            </a:r>
            <a:r>
              <a:rPr lang="en-US" sz="2400" b="1" dirty="0" err="1">
                <a:solidFill>
                  <a:srgbClr val="002060"/>
                </a:solidFill>
              </a:rPr>
              <a:t>înmatriculați</a:t>
            </a:r>
            <a:r>
              <a:rPr lang="en-US" sz="2400" b="1" dirty="0">
                <a:solidFill>
                  <a:srgbClr val="002060"/>
                </a:solidFill>
              </a:rPr>
              <a:t> la UAIC – </a:t>
            </a:r>
            <a:r>
              <a:rPr lang="en-US" sz="2400" b="1" dirty="0" err="1">
                <a:solidFill>
                  <a:srgbClr val="002060"/>
                </a:solidFill>
              </a:rPr>
              <a:t>Extensiunile</a:t>
            </a:r>
            <a:r>
              <a:rPr lang="en-US" sz="2400" b="1" dirty="0">
                <a:solidFill>
                  <a:srgbClr val="002060"/>
                </a:solidFill>
              </a:rPr>
              <a:t> </a:t>
            </a:r>
            <a:r>
              <a:rPr lang="en-US" sz="2400" b="1" dirty="0" err="1">
                <a:solidFill>
                  <a:srgbClr val="002060"/>
                </a:solidFill>
              </a:rPr>
              <a:t>Bălți</a:t>
            </a:r>
            <a:r>
              <a:rPr lang="en-US" sz="2400" b="1" dirty="0">
                <a:solidFill>
                  <a:srgbClr val="002060"/>
                </a:solidFill>
              </a:rPr>
              <a:t> </a:t>
            </a:r>
            <a:r>
              <a:rPr lang="en-US" sz="2400" b="1" dirty="0" err="1">
                <a:solidFill>
                  <a:srgbClr val="002060"/>
                </a:solidFill>
              </a:rPr>
              <a:t>și</a:t>
            </a:r>
            <a:r>
              <a:rPr lang="en-US" sz="2400" b="1" dirty="0">
                <a:solidFill>
                  <a:srgbClr val="002060"/>
                </a:solidFill>
              </a:rPr>
              <a:t> </a:t>
            </a:r>
            <a:r>
              <a:rPr lang="en-US" sz="2400" b="1" dirty="0" err="1">
                <a:solidFill>
                  <a:srgbClr val="002060"/>
                </a:solidFill>
              </a:rPr>
              <a:t>Chișinău</a:t>
            </a:r>
            <a:r>
              <a:rPr lang="en-US" sz="2400" b="1" dirty="0">
                <a:solidFill>
                  <a:srgbClr val="002060"/>
                </a:solidFill>
              </a:rPr>
              <a:t>;</a:t>
            </a:r>
          </a:p>
          <a:p>
            <a:pPr marL="0" indent="0" algn="just">
              <a:lnSpc>
                <a:spcPct val="110000"/>
              </a:lnSpc>
              <a:buNone/>
            </a:pPr>
            <a:endParaRPr lang="ro-RO" sz="2400" b="1" dirty="0">
              <a:solidFill>
                <a:srgbClr val="002060"/>
              </a:solidFill>
            </a:endParaRPr>
          </a:p>
          <a:p>
            <a:pPr marL="0" indent="0" algn="just">
              <a:lnSpc>
                <a:spcPct val="110000"/>
              </a:lnSpc>
              <a:buNone/>
            </a:pPr>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145" y="1910372"/>
            <a:ext cx="981550" cy="981550"/>
          </a:xfrm>
          <a:prstGeom prst="rect">
            <a:avLst/>
          </a:prstGeom>
        </p:spPr>
      </p:pic>
    </p:spTree>
    <p:extLst>
      <p:ext uri="{BB962C8B-B14F-4D97-AF65-F5344CB8AC3E}">
        <p14:creationId xmlns:p14="http://schemas.microsoft.com/office/powerpoint/2010/main" val="291831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dirty="0">
                <a:solidFill>
                  <a:srgbClr val="C00000"/>
                </a:solidFill>
              </a:rPr>
              <a:t>Criterii academice de eligibilitate</a:t>
            </a:r>
          </a:p>
        </p:txBody>
      </p:sp>
      <p:sp>
        <p:nvSpPr>
          <p:cNvPr id="3" name="Content Placeholder 2"/>
          <p:cNvSpPr>
            <a:spLocks noGrp="1"/>
          </p:cNvSpPr>
          <p:nvPr>
            <p:ph idx="1"/>
          </p:nvPr>
        </p:nvSpPr>
        <p:spPr/>
        <p:txBody>
          <a:bodyPr>
            <a:normAutofit fontScale="70000" lnSpcReduction="20000"/>
          </a:bodyPr>
          <a:lstStyle/>
          <a:p>
            <a:r>
              <a:rPr lang="ro-RO" dirty="0"/>
              <a:t>●</a:t>
            </a:r>
            <a:r>
              <a:rPr lang="en-US" dirty="0"/>
              <a:t> </a:t>
            </a:r>
            <a:r>
              <a:rPr lang="ro-RO" sz="2600" b="1" dirty="0">
                <a:solidFill>
                  <a:srgbClr val="002060"/>
                </a:solidFill>
              </a:rPr>
              <a:t>să aibă punctajul ECTS la momentul selecției de minimum 50% din punctajul maxim posibil la momentul candidaturii, cu excepția studenților din anul I, semestrul I pentru care se va lua în considerare media de admitere la ciclul de studii la care sunt înmatriculați; </a:t>
            </a:r>
            <a:endParaRPr lang="en-US" sz="2600" b="1" dirty="0">
              <a:solidFill>
                <a:srgbClr val="002060"/>
              </a:solidFill>
            </a:endParaRPr>
          </a:p>
          <a:p>
            <a:r>
              <a:rPr lang="ro-RO" sz="2600" b="1" dirty="0">
                <a:solidFill>
                  <a:srgbClr val="002060"/>
                </a:solidFill>
              </a:rPr>
              <a:t>●</a:t>
            </a:r>
            <a:r>
              <a:rPr lang="en-US" sz="2600" b="1" dirty="0">
                <a:solidFill>
                  <a:srgbClr val="002060"/>
                </a:solidFill>
              </a:rPr>
              <a:t> </a:t>
            </a:r>
            <a:r>
              <a:rPr lang="ro-RO" sz="2600" b="1" dirty="0">
                <a:solidFill>
                  <a:srgbClr val="002060"/>
                </a:solidFill>
              </a:rPr>
              <a:t>să ateste cunoașterea limbii de lucru de la instituția pentru care candidează prin prezentarea a cel puțin unuia dintre următoarele documente:</a:t>
            </a:r>
          </a:p>
          <a:p>
            <a:r>
              <a:rPr lang="ro-RO" sz="2600" dirty="0">
                <a:solidFill>
                  <a:srgbClr val="002060"/>
                </a:solidFill>
              </a:rPr>
              <a:t>a) </a:t>
            </a:r>
            <a:r>
              <a:rPr lang="ro-RO" sz="2600" dirty="0" smtClean="0">
                <a:solidFill>
                  <a:srgbClr val="002060"/>
                </a:solidFill>
              </a:rPr>
              <a:t>atestat </a:t>
            </a:r>
            <a:r>
              <a:rPr lang="ro-RO" sz="2600" dirty="0">
                <a:solidFill>
                  <a:srgbClr val="002060"/>
                </a:solidFill>
              </a:rPr>
              <a:t>lingvistic (cel </a:t>
            </a:r>
            <a:r>
              <a:rPr lang="ro-RO" sz="2600" dirty="0" smtClean="0">
                <a:solidFill>
                  <a:srgbClr val="002060"/>
                </a:solidFill>
              </a:rPr>
              <a:t>puțin </a:t>
            </a:r>
            <a:r>
              <a:rPr lang="ro-RO" sz="2600" dirty="0">
                <a:solidFill>
                  <a:srgbClr val="002060"/>
                </a:solidFill>
              </a:rPr>
              <a:t>nivel B1);</a:t>
            </a:r>
          </a:p>
          <a:p>
            <a:r>
              <a:rPr lang="ro-RO" sz="2600" dirty="0">
                <a:solidFill>
                  <a:srgbClr val="002060"/>
                </a:solidFill>
              </a:rPr>
              <a:t>b) foaia matricolă din liceu (pentru studenții care au studiat o limbă străină în liceu) – media minim 8;</a:t>
            </a:r>
          </a:p>
          <a:p>
            <a:r>
              <a:rPr lang="ro-RO" sz="2600" dirty="0">
                <a:solidFill>
                  <a:srgbClr val="002060"/>
                </a:solidFill>
              </a:rPr>
              <a:t>c) </a:t>
            </a:r>
            <a:r>
              <a:rPr lang="ro-RO" sz="2600" dirty="0" smtClean="0">
                <a:solidFill>
                  <a:srgbClr val="002060"/>
                </a:solidFill>
              </a:rPr>
              <a:t>certificatul </a:t>
            </a:r>
            <a:r>
              <a:rPr lang="ro-RO" sz="2600" dirty="0">
                <a:solidFill>
                  <a:srgbClr val="002060"/>
                </a:solidFill>
              </a:rPr>
              <a:t>de competențe lingvistice obținut la examenul de Bacalaureat (cel </a:t>
            </a:r>
            <a:r>
              <a:rPr lang="ro-RO" sz="2600" dirty="0" smtClean="0">
                <a:solidFill>
                  <a:srgbClr val="002060"/>
                </a:solidFill>
              </a:rPr>
              <a:t>puțin </a:t>
            </a:r>
            <a:r>
              <a:rPr lang="ro-RO" sz="2600" dirty="0">
                <a:solidFill>
                  <a:srgbClr val="002060"/>
                </a:solidFill>
              </a:rPr>
              <a:t>nivel B1);</a:t>
            </a:r>
          </a:p>
          <a:p>
            <a:r>
              <a:rPr lang="ro-RO" sz="2600" dirty="0">
                <a:solidFill>
                  <a:srgbClr val="002060"/>
                </a:solidFill>
              </a:rPr>
              <a:t>d) situația școlară aferentă studiilor universitare, conform opțiunii candidatului și în funcție de limbile străine studiate. </a:t>
            </a:r>
          </a:p>
          <a:p>
            <a:r>
              <a:rPr lang="ro-RO" sz="2600" b="1" dirty="0">
                <a:solidFill>
                  <a:srgbClr val="002060"/>
                </a:solidFill>
              </a:rPr>
              <a:t>Media aritmetică a notelor din liceu/ nota sau punctajul certificatului lingvistic de la Bacalaureat/ media aferentă studiilor universitare ori punctajul minim acceptat (pentru nivel minimum B1) trebuie să fie egal cu </a:t>
            </a:r>
            <a:r>
              <a:rPr lang="ro-RO" sz="2600" b="1" dirty="0">
                <a:solidFill>
                  <a:srgbClr val="00B050"/>
                </a:solidFill>
              </a:rPr>
              <a:t>80 % din nota sau punctajul maxim </a:t>
            </a:r>
            <a:r>
              <a:rPr lang="ro-RO" sz="2600" b="1" dirty="0">
                <a:solidFill>
                  <a:srgbClr val="002060"/>
                </a:solidFill>
              </a:rPr>
              <a:t>(ex: min. nota 8/10, 16/20 sau bine, în cazul calificativelor).</a:t>
            </a:r>
          </a:p>
          <a:p>
            <a:endParaRPr lang="ro-RO" dirty="0"/>
          </a:p>
        </p:txBody>
      </p:sp>
      <p:pic>
        <p:nvPicPr>
          <p:cNvPr id="4" name="Picture 3"/>
          <p:cNvPicPr>
            <a:picLocks noChangeAspect="1"/>
          </p:cNvPicPr>
          <p:nvPr/>
        </p:nvPicPr>
        <p:blipFill>
          <a:blip r:embed="rId2"/>
          <a:stretch>
            <a:fillRect/>
          </a:stretch>
        </p:blipFill>
        <p:spPr>
          <a:xfrm>
            <a:off x="9261446" y="286603"/>
            <a:ext cx="2688190" cy="1250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857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dirty="0">
                <a:solidFill>
                  <a:srgbClr val="C00000"/>
                </a:solidFill>
              </a:rPr>
              <a:t>Modalitatea de calcul a punctajului </a:t>
            </a:r>
            <a:r>
              <a:rPr lang="ro-RO" b="1" dirty="0" smtClean="0">
                <a:solidFill>
                  <a:srgbClr val="C00000"/>
                </a:solidFill>
              </a:rPr>
              <a:t>ECTS</a:t>
            </a:r>
            <a:endParaRPr lang="ro-RO" b="1" dirty="0">
              <a:solidFill>
                <a:srgbClr val="C00000"/>
              </a:solidFill>
            </a:endParaRPr>
          </a:p>
        </p:txBody>
      </p:sp>
      <p:sp>
        <p:nvSpPr>
          <p:cNvPr id="3" name="Content Placeholder 2"/>
          <p:cNvSpPr>
            <a:spLocks noGrp="1"/>
          </p:cNvSpPr>
          <p:nvPr>
            <p:ph idx="1"/>
          </p:nvPr>
        </p:nvSpPr>
        <p:spPr/>
        <p:txBody>
          <a:bodyPr>
            <a:normAutofit/>
          </a:bodyPr>
          <a:lstStyle/>
          <a:p>
            <a:pPr algn="just"/>
            <a:r>
              <a:rPr lang="ro-RO" sz="2800" dirty="0">
                <a:solidFill>
                  <a:srgbClr val="002060"/>
                </a:solidFill>
              </a:rPr>
              <a:t>Pentru calcularea punctajului ECTS se iau în considerare rezultatele obținute de candidat în semestrele încheiate din ciclul de studii la care este înmatriculat în momentul selecției, iar calculul se face astfel: </a:t>
            </a:r>
            <a:r>
              <a:rPr lang="ro-RO" sz="2800" b="1" dirty="0">
                <a:solidFill>
                  <a:srgbClr val="002060"/>
                </a:solidFill>
              </a:rPr>
              <a:t>ponderea sumei punctajelor ECTS pentru semestrele încheiate până în momentul selecției (A) raportate la punctajul ECTS maxim pentru perioada respectivă (B): Ax100/ B.</a:t>
            </a:r>
          </a:p>
        </p:txBody>
      </p:sp>
      <p:pic>
        <p:nvPicPr>
          <p:cNvPr id="4" name="Picture 3"/>
          <p:cNvPicPr>
            <a:picLocks noChangeAspect="1"/>
          </p:cNvPicPr>
          <p:nvPr/>
        </p:nvPicPr>
        <p:blipFill>
          <a:blip r:embed="rId2"/>
          <a:stretch>
            <a:fillRect/>
          </a:stretch>
        </p:blipFill>
        <p:spPr>
          <a:xfrm>
            <a:off x="8438206" y="4394957"/>
            <a:ext cx="2860366" cy="1787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711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solidFill>
                  <a:srgbClr val="C00000"/>
                </a:solidFill>
              </a:rPr>
              <a:t>Modalitatea de notare a dosarului</a:t>
            </a:r>
            <a:endParaRPr lang="ro-RO" dirty="0"/>
          </a:p>
        </p:txBody>
      </p:sp>
      <p:sp>
        <p:nvSpPr>
          <p:cNvPr id="3" name="Content Placeholder 2"/>
          <p:cNvSpPr>
            <a:spLocks noGrp="1"/>
          </p:cNvSpPr>
          <p:nvPr>
            <p:ph idx="1"/>
          </p:nvPr>
        </p:nvSpPr>
        <p:spPr/>
        <p:txBody>
          <a:bodyPr>
            <a:normAutofit/>
          </a:bodyPr>
          <a:lstStyle/>
          <a:p>
            <a:r>
              <a:rPr lang="ro-RO" sz="2400" b="1" dirty="0">
                <a:solidFill>
                  <a:srgbClr val="002060"/>
                </a:solidFill>
              </a:rPr>
              <a:t>a) rezultatele academice </a:t>
            </a:r>
            <a:r>
              <a:rPr lang="ro-RO" sz="2400" b="1" dirty="0" smtClean="0">
                <a:solidFill>
                  <a:srgbClr val="002060"/>
                </a:solidFill>
              </a:rPr>
              <a:t>- 50</a:t>
            </a:r>
            <a:r>
              <a:rPr lang="ro-RO" sz="2400" b="1" dirty="0">
                <a:solidFill>
                  <a:srgbClr val="002060"/>
                </a:solidFill>
              </a:rPr>
              <a:t>% din punctaj;</a:t>
            </a:r>
          </a:p>
          <a:p>
            <a:r>
              <a:rPr lang="ro-RO" sz="2400" b="1" dirty="0">
                <a:solidFill>
                  <a:srgbClr val="002060"/>
                </a:solidFill>
              </a:rPr>
              <a:t>b) competențele lingvistice - 30% din punctaj;</a:t>
            </a:r>
          </a:p>
          <a:p>
            <a:r>
              <a:rPr lang="ro-RO" sz="2400" b="1" dirty="0">
                <a:solidFill>
                  <a:srgbClr val="002060"/>
                </a:solidFill>
              </a:rPr>
              <a:t>c) interviul </a:t>
            </a:r>
            <a:r>
              <a:rPr lang="ro-RO" sz="2400" b="1" dirty="0" smtClean="0">
                <a:solidFill>
                  <a:srgbClr val="002060"/>
                </a:solidFill>
              </a:rPr>
              <a:t>- 20</a:t>
            </a:r>
            <a:r>
              <a:rPr lang="ro-RO" sz="2400" b="1" dirty="0">
                <a:solidFill>
                  <a:srgbClr val="002060"/>
                </a:solidFill>
              </a:rPr>
              <a:t>% din punctaj; </a:t>
            </a:r>
          </a:p>
          <a:p>
            <a:r>
              <a:rPr lang="ro-RO" sz="2400" b="1" dirty="0">
                <a:solidFill>
                  <a:srgbClr val="FF0000"/>
                </a:solidFill>
              </a:rPr>
              <a:t>Dosarele incomplete vor fi declarate respinse.</a:t>
            </a:r>
          </a:p>
          <a:p>
            <a:endParaRPr lang="ro-RO" sz="2400"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73" y="4130565"/>
            <a:ext cx="3343275" cy="1371600"/>
          </a:xfrm>
          <a:prstGeom prst="rect">
            <a:avLst/>
          </a:prstGeom>
        </p:spPr>
      </p:pic>
    </p:spTree>
    <p:extLst>
      <p:ext uri="{BB962C8B-B14F-4D97-AF65-F5344CB8AC3E}">
        <p14:creationId xmlns:p14="http://schemas.microsoft.com/office/powerpoint/2010/main" val="167125535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0A7A08FA204D4789D3557B1806CDC7" ma:contentTypeVersion="1" ma:contentTypeDescription="Create a new document." ma:contentTypeScope="" ma:versionID="d2e10a3c5d3bea853733628db104ce92">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7BB1A-3DD7-4EBA-97B9-1A15A324C18B}">
  <ds:schemaRef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39EB291-7844-4D1B-A335-13FC9A4E19AC}">
  <ds:schemaRefs>
    <ds:schemaRef ds:uri="http://schemas.microsoft.com/sharepoint/v3/contenttype/forms"/>
  </ds:schemaRefs>
</ds:datastoreItem>
</file>

<file path=customXml/itemProps3.xml><?xml version="1.0" encoding="utf-8"?>
<ds:datastoreItem xmlns:ds="http://schemas.openxmlformats.org/officeDocument/2006/customXml" ds:itemID="{AFF500DC-AAA7-4A60-AEA7-F5099B1D5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830</TotalTime>
  <Words>2678</Words>
  <Application>Microsoft Office PowerPoint</Application>
  <PresentationFormat>Widescreen</PresentationFormat>
  <Paragraphs>444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Times New Roman</vt:lpstr>
      <vt:lpstr>Wingdings</vt:lpstr>
      <vt:lpstr>Retrospect</vt:lpstr>
      <vt:lpstr>PowerPoint Presentation</vt:lpstr>
      <vt:lpstr>Program de schimburi educaționale finanțat de Comisia Europeană</vt:lpstr>
      <vt:lpstr>Cine poate candida?</vt:lpstr>
      <vt:lpstr>Reguli generale: mobilități de lungă durată</vt:lpstr>
      <vt:lpstr>Dosarul de candidatură</vt:lpstr>
      <vt:lpstr>Dosarul de candidatură</vt:lpstr>
      <vt:lpstr>Criterii academice de eligibilitate</vt:lpstr>
      <vt:lpstr>Modalitatea de calcul a punctajului ECTS</vt:lpstr>
      <vt:lpstr>Modalitatea de notare a dosarului</vt:lpstr>
      <vt:lpstr>Finanțare:</vt:lpstr>
      <vt:lpstr>Grant pentu transport</vt:lpstr>
      <vt:lpstr> Suplimentarea bursei Erasmus</vt:lpstr>
      <vt:lpstr>Top-Up pentru oportunități reduse</vt:lpstr>
      <vt:lpstr>Instituţii eligibile</vt:lpstr>
      <vt:lpstr>Instituţii neeligibile:</vt:lpstr>
      <vt:lpstr>Beneficii</vt:lpstr>
      <vt:lpstr>IMPORTANT!  Identificarea unui loc de practică</vt:lpstr>
      <vt:lpstr>Oferte de mobilități de practică –  2025-2026</vt:lpstr>
      <vt:lpstr>Job Trust (Grecia)</vt:lpstr>
      <vt:lpstr>iPractice Internships (Spania) </vt:lpstr>
      <vt:lpstr>Startup Greece (Grecia)</vt:lpstr>
      <vt:lpstr>España SA - Compañía Nacional de Seguros (Spania)</vt:lpstr>
      <vt:lpstr>Let’s Go Spain (Spania)</vt:lpstr>
      <vt:lpstr>Animafest (Spania)</vt:lpstr>
      <vt:lpstr>Oferte de stagii puteți găsi și la...</vt:lpstr>
      <vt:lpstr>Mobilități de practică de scurtă durată</vt:lpstr>
      <vt:lpstr>PowerPoint Presentation</vt:lpstr>
      <vt:lpstr>PowerPoint Presentation</vt:lpstr>
      <vt:lpstr>Cuantumul bursei</vt:lpstr>
      <vt:lpstr>PowerPoint Presentation</vt:lpstr>
      <vt:lpstr>Enjoy your Erasmus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MirceaG</dc:creator>
  <cp:lastModifiedBy>secuser21</cp:lastModifiedBy>
  <cp:revision>335</cp:revision>
  <dcterms:created xsi:type="dcterms:W3CDTF">2017-11-06T11:09:46Z</dcterms:created>
  <dcterms:modified xsi:type="dcterms:W3CDTF">2025-12-05T07:36:53Z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0x0101008A0A7A08FA204D4789D3557B1806CDC7</vt:lpwstr>
  </property>
</Properties>
</file>